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34" r:id="rId2"/>
    <p:sldId id="269" r:id="rId3"/>
    <p:sldId id="1327" r:id="rId4"/>
    <p:sldId id="1105" r:id="rId5"/>
    <p:sldId id="336" r:id="rId6"/>
    <p:sldId id="271" r:id="rId7"/>
    <p:sldId id="1253" r:id="rId8"/>
    <p:sldId id="1251" r:id="rId9"/>
    <p:sldId id="272" r:id="rId10"/>
    <p:sldId id="1262" r:id="rId11"/>
    <p:sldId id="1329" r:id="rId12"/>
    <p:sldId id="328" r:id="rId13"/>
    <p:sldId id="1260" r:id="rId14"/>
    <p:sldId id="1328" r:id="rId15"/>
    <p:sldId id="1261" r:id="rId16"/>
    <p:sldId id="1035" r:id="rId17"/>
    <p:sldId id="1330" r:id="rId18"/>
    <p:sldId id="1090" r:id="rId19"/>
    <p:sldId id="1322" r:id="rId20"/>
    <p:sldId id="1326" r:id="rId21"/>
    <p:sldId id="1307" r:id="rId22"/>
    <p:sldId id="1312" r:id="rId23"/>
    <p:sldId id="297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49C41B5-61CD-499C-850A-CCBC2149CF3F}">
          <p14:sldIdLst>
            <p14:sldId id="334"/>
            <p14:sldId id="269"/>
            <p14:sldId id="1327"/>
            <p14:sldId id="1105"/>
            <p14:sldId id="336"/>
            <p14:sldId id="271"/>
            <p14:sldId id="1253"/>
            <p14:sldId id="1251"/>
            <p14:sldId id="272"/>
            <p14:sldId id="1262"/>
            <p14:sldId id="1329"/>
            <p14:sldId id="328"/>
            <p14:sldId id="1260"/>
            <p14:sldId id="1328"/>
            <p14:sldId id="1261"/>
            <p14:sldId id="1035"/>
            <p14:sldId id="1330"/>
            <p14:sldId id="1090"/>
            <p14:sldId id="1322"/>
            <p14:sldId id="1326"/>
            <p14:sldId id="1307"/>
            <p14:sldId id="1312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AFF"/>
    <a:srgbClr val="00699B"/>
    <a:srgbClr val="005828"/>
    <a:srgbClr val="FF7D7D"/>
    <a:srgbClr val="FFFFFF"/>
    <a:srgbClr val="FF9F9F"/>
    <a:srgbClr val="979797"/>
    <a:srgbClr val="CBCBCB"/>
    <a:srgbClr val="8B8B8B"/>
    <a:srgbClr val="636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0" autoAdjust="0"/>
    <p:restoredTop sz="87959" autoAdjust="0"/>
  </p:normalViewPr>
  <p:slideViewPr>
    <p:cSldViewPr snapToGrid="0">
      <p:cViewPr varScale="1">
        <p:scale>
          <a:sx n="114" d="100"/>
          <a:sy n="114" d="100"/>
        </p:scale>
        <p:origin x="456" y="108"/>
      </p:cViewPr>
      <p:guideLst/>
    </p:cSldViewPr>
  </p:slideViewPr>
  <p:outlineViewPr>
    <p:cViewPr>
      <p:scale>
        <a:sx n="33" d="100"/>
        <a:sy n="33" d="100"/>
      </p:scale>
      <p:origin x="0" y="-512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9" d="100"/>
          <a:sy n="89" d="100"/>
        </p:scale>
        <p:origin x="373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93020833333332"/>
          <c:y val="0.11344396666784741"/>
          <c:w val="0.79322256944444447"/>
          <c:h val="0.543693638317019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BABABA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/>
          </c:spPr>
          <c:invertIfNegative val="0"/>
          <c:cat>
            <c:strRef>
              <c:f>Tabelle1!$A$2:$A$11</c:f>
              <c:strCache>
                <c:ptCount val="10"/>
                <c:pt idx="0">
                  <c:v>Gesundheit und Bäder</c:v>
                </c:pt>
                <c:pt idx="1">
                  <c:v>GHD</c:v>
                </c:pt>
                <c:pt idx="2">
                  <c:v>Hotel</c:v>
                </c:pt>
                <c:pt idx="3">
                  <c:v>Industrie</c:v>
                </c:pt>
                <c:pt idx="4">
                  <c:v>Mischnutzung</c:v>
                </c:pt>
                <c:pt idx="5">
                  <c:v>Öffentliche Verwaltung</c:v>
                </c:pt>
                <c:pt idx="6">
                  <c:v>Sondernutzung</c:v>
                </c:pt>
                <c:pt idx="7">
                  <c:v>Wohnnutzung</c:v>
                </c:pt>
                <c:pt idx="8">
                  <c:v>Sonstige</c:v>
                </c:pt>
                <c:pt idx="9">
                  <c:v>Gesamt</c:v>
                </c:pt>
              </c:strCache>
            </c:strRef>
          </c:cat>
          <c:val>
            <c:numRef>
              <c:f>Tabelle1!$B$2:$B$11</c:f>
              <c:numCache>
                <c:formatCode>#,##0</c:formatCode>
                <c:ptCount val="10"/>
                <c:pt idx="0">
                  <c:v>5183</c:v>
                </c:pt>
                <c:pt idx="1">
                  <c:v>46633</c:v>
                </c:pt>
                <c:pt idx="2">
                  <c:v>3024</c:v>
                </c:pt>
                <c:pt idx="3">
                  <c:v>367163</c:v>
                </c:pt>
                <c:pt idx="4">
                  <c:v>35165</c:v>
                </c:pt>
                <c:pt idx="5">
                  <c:v>19383</c:v>
                </c:pt>
                <c:pt idx="6">
                  <c:v>9380</c:v>
                </c:pt>
                <c:pt idx="7">
                  <c:v>243042</c:v>
                </c:pt>
                <c:pt idx="8" formatCode="General">
                  <c:v>0</c:v>
                </c:pt>
                <c:pt idx="9" formatCode="_-* #,##0_-;\-* #,##0_-;_-* &quot;-&quot;??_-;_-@_-">
                  <c:v>728973.01311263198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0B-428A-A554-ABF265886F6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Tabelle1!$A$2:$A$11</c:f>
              <c:strCache>
                <c:ptCount val="10"/>
                <c:pt idx="0">
                  <c:v>Gesundheit und Bäder</c:v>
                </c:pt>
                <c:pt idx="1">
                  <c:v>GHD</c:v>
                </c:pt>
                <c:pt idx="2">
                  <c:v>Hotel</c:v>
                </c:pt>
                <c:pt idx="3">
                  <c:v>Industrie</c:v>
                </c:pt>
                <c:pt idx="4">
                  <c:v>Mischnutzung</c:v>
                </c:pt>
                <c:pt idx="5">
                  <c:v>Öffentliche Verwaltung</c:v>
                </c:pt>
                <c:pt idx="6">
                  <c:v>Sondernutzung</c:v>
                </c:pt>
                <c:pt idx="7">
                  <c:v>Wohnnutzung</c:v>
                </c:pt>
                <c:pt idx="8">
                  <c:v>Sonstige</c:v>
                </c:pt>
                <c:pt idx="9">
                  <c:v>Gesamt</c:v>
                </c:pt>
              </c:strCache>
            </c:strRef>
          </c:cat>
          <c:val>
            <c:numRef>
              <c:f>Tabelle1!$C$2:$C$11</c:f>
              <c:numCache>
                <c:formatCode>#,##0</c:formatCode>
                <c:ptCount val="10"/>
                <c:pt idx="0">
                  <c:v>998</c:v>
                </c:pt>
                <c:pt idx="1">
                  <c:v>40129</c:v>
                </c:pt>
                <c:pt idx="2">
                  <c:v>2989</c:v>
                </c:pt>
                <c:pt idx="3">
                  <c:v>306014</c:v>
                </c:pt>
                <c:pt idx="4">
                  <c:v>33035</c:v>
                </c:pt>
                <c:pt idx="5">
                  <c:v>18861</c:v>
                </c:pt>
                <c:pt idx="6">
                  <c:v>8026</c:v>
                </c:pt>
                <c:pt idx="7">
                  <c:v>237319</c:v>
                </c:pt>
                <c:pt idx="8" formatCode="General">
                  <c:v>0</c:v>
                </c:pt>
                <c:pt idx="9">
                  <c:v>647370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0B-428A-A554-ABF265886F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9291160"/>
        <c:axId val="629291488"/>
      </c:barChart>
      <c:catAx>
        <c:axId val="629291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29291488"/>
        <c:crosses val="autoZero"/>
        <c:auto val="1"/>
        <c:lblAlgn val="ctr"/>
        <c:lblOffset val="100"/>
        <c:noMultiLvlLbl val="0"/>
      </c:catAx>
      <c:valAx>
        <c:axId val="62929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Endenergiebedarf MWh/a</a:t>
                </a:r>
              </a:p>
            </c:rich>
          </c:tx>
          <c:layout>
            <c:manualLayout>
              <c:xMode val="edge"/>
              <c:yMode val="edge"/>
              <c:x val="1.1024305555555556E-2"/>
              <c:y val="0.31098232519847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29291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8983645833333325"/>
          <c:y val="8.8208472041734418E-3"/>
          <c:w val="0.22032708333333334"/>
          <c:h val="5.98058070808945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Erdgas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 formatCode="_-* #,##0_-;\-* #,##0_-;_-* &quot;-&quot;??_-;_-@_-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66-4D10-B240-99C3774BDF0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Öl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 formatCode="_-* #,##0_-;\-* #,##0_-;_-* &quot;-&quot;??_-;_-@_-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66-4D10-B240-99C3774BDF09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Strom</c:v>
                </c:pt>
              </c:strCache>
            </c:strRef>
          </c:tx>
          <c:spPr>
            <a:solidFill>
              <a:srgbClr val="D1D1D1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Tabelle1!$D$2:$D$3</c:f>
              <c:numCache>
                <c:formatCode>_-* #,##0_-;\-* #,##0_-;_-* "-"??_-;_-@_-</c:formatCode>
                <c:ptCount val="2"/>
                <c:pt idx="0">
                  <c:v>7</c:v>
                </c:pt>
                <c:pt idx="1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66-4D10-B240-99C3774BDF09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Außenluft</c:v>
                </c:pt>
              </c:strCache>
            </c:strRef>
          </c:tx>
          <c:spPr>
            <a:solidFill>
              <a:srgbClr val="8B8B8B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Tabelle1!$E$2:$E$3</c:f>
              <c:numCache>
                <c:formatCode>_-* #,##0_-;\-* #,##0_-;_-* "-"??_-;_-@_-</c:formatCode>
                <c:ptCount val="2"/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66-4D10-B240-99C3774BDF09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Geothermie</c:v>
                </c:pt>
              </c:strCache>
            </c:strRef>
          </c:tx>
          <c:spPr>
            <a:solidFill>
              <a:srgbClr val="864322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Tabelle1!$F$2:$F$3</c:f>
              <c:numCache>
                <c:formatCode>_-* #,##0_-;\-* #,##0_-;_-* "-"??_-;_-@_-</c:formatCode>
                <c:ptCount val="2"/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66-4D10-B240-99C3774BDF09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Abwasser</c:v>
                </c:pt>
              </c:strCache>
            </c:strRef>
          </c:tx>
          <c:spPr>
            <a:solidFill>
              <a:srgbClr val="99BCE1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Tabelle1!$G$2:$G$3</c:f>
              <c:numCache>
                <c:formatCode>_-* #,##0_-;\-* #,##0_-;_-* "-"??_-;_-@_-</c:formatCode>
                <c:ptCount val="2"/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766-4D10-B240-99C3774BDF09}"/>
            </c:ext>
          </c:extLst>
        </c:ser>
        <c:ser>
          <c:idx val="6"/>
          <c:order val="6"/>
          <c:tx>
            <c:strRef>
              <c:f>Tabelle1!$H$1</c:f>
              <c:strCache>
                <c:ptCount val="1"/>
                <c:pt idx="0">
                  <c:v>Flusswasser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Tabelle1!$H$2:$H$3</c:f>
              <c:numCache>
                <c:formatCode>_-* #,##0_-;\-* #,##0_-;_-* "-"??_-;_-@_-</c:formatCode>
                <c:ptCount val="2"/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66-4D10-B240-99C3774BDF09}"/>
            </c:ext>
          </c:extLst>
        </c:ser>
        <c:ser>
          <c:idx val="7"/>
          <c:order val="7"/>
          <c:tx>
            <c:strRef>
              <c:f>Tabelle1!$I$1</c:f>
              <c:strCache>
                <c:ptCount val="1"/>
                <c:pt idx="0">
                  <c:v>Abwärme</c:v>
                </c:pt>
              </c:strCache>
            </c:strRef>
          </c:tx>
          <c:spPr>
            <a:solidFill>
              <a:srgbClr val="7A1100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Tabelle1!$I$2:$I$3</c:f>
              <c:numCache>
                <c:formatCode>_-* #,##0_-;\-* #,##0_-;_-* "-"??_-;_-@_-</c:formatCode>
                <c:ptCount val="2"/>
                <c:pt idx="0" formatCode="_-* #,##0.0_-;\-* #,##0.0_-;_-* &quot;-&quot;??_-;_-@_-">
                  <c:v>0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766-4D10-B240-99C3774BDF09}"/>
            </c:ext>
          </c:extLst>
        </c:ser>
        <c:ser>
          <c:idx val="8"/>
          <c:order val="8"/>
          <c:tx>
            <c:strRef>
              <c:f>Tabelle1!$J$1</c:f>
              <c:strCache>
                <c:ptCount val="1"/>
                <c:pt idx="0">
                  <c:v>Solarthermie</c:v>
                </c:pt>
              </c:strCache>
            </c:strRef>
          </c:tx>
          <c:spPr>
            <a:solidFill>
              <a:srgbClr val="D32020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Tabelle1!$J$2:$J$3</c:f>
              <c:numCache>
                <c:formatCode>_-* #,##0_-;\-* #,##0_-;_-* "-"??_-;_-@_-</c:formatCode>
                <c:ptCount val="2"/>
                <c:pt idx="0">
                  <c:v>0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66-4D10-B240-99C3774BDF09}"/>
            </c:ext>
          </c:extLst>
        </c:ser>
        <c:ser>
          <c:idx val="9"/>
          <c:order val="9"/>
          <c:tx>
            <c:strRef>
              <c:f>Tabelle1!$K$1</c:f>
              <c:strCache>
                <c:ptCount val="1"/>
                <c:pt idx="0">
                  <c:v>Biomasse</c:v>
                </c:pt>
              </c:strCache>
            </c:strRef>
          </c:tx>
          <c:spPr>
            <a:solidFill>
              <a:srgbClr val="51A656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Tabelle1!$K$2:$K$3</c:f>
              <c:numCache>
                <c:formatCode>_-* #,##0_-;\-* #,##0_-;_-* "-"??_-;_-@_-</c:formatCode>
                <c:ptCount val="2"/>
                <c:pt idx="0" formatCode="General">
                  <c:v>25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766-4D10-B240-99C3774BDF09}"/>
            </c:ext>
          </c:extLst>
        </c:ser>
        <c:ser>
          <c:idx val="10"/>
          <c:order val="10"/>
          <c:tx>
            <c:strRef>
              <c:f>Tabelle1!$L$1</c:f>
              <c:strCache>
                <c:ptCount val="1"/>
                <c:pt idx="0">
                  <c:v>Grünes Gas</c:v>
                </c:pt>
              </c:strCache>
            </c:strRef>
          </c:tx>
          <c:spPr>
            <a:solidFill>
              <a:srgbClr val="BFB100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Tabelle1!$L$2:$L$3</c:f>
              <c:numCache>
                <c:formatCode>_-* #,##0_-;\-* #,##0_-;_-* "-"??_-;_-@_-</c:formatCode>
                <c:ptCount val="2"/>
                <c:pt idx="1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766-4D10-B240-99C3774BDF09}"/>
            </c:ext>
          </c:extLst>
        </c:ser>
        <c:ser>
          <c:idx val="11"/>
          <c:order val="11"/>
          <c:tx>
            <c:strRef>
              <c:f>Tabelle1!$M$1</c:f>
              <c:strCache>
                <c:ptCount val="1"/>
                <c:pt idx="0">
                  <c:v>Grundwasser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Tabelle1!$M$2:$M$3</c:f>
              <c:numCache>
                <c:formatCode>_-* #,##0_-;\-* #,##0_-;_-* "-"??_-;_-@_-</c:formatCode>
                <c:ptCount val="2"/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766-4D10-B240-99C3774BDF09}"/>
            </c:ext>
          </c:extLst>
        </c:ser>
        <c:ser>
          <c:idx val="12"/>
          <c:order val="12"/>
          <c:tx>
            <c:strRef>
              <c:f>Tabelle1!$N$1</c:f>
              <c:strCache>
                <c:ptCount val="1"/>
                <c:pt idx="0">
                  <c:v>Kohle</c:v>
                </c:pt>
              </c:strCache>
            </c:strRef>
          </c:tx>
          <c:spPr>
            <a:solidFill>
              <a:srgbClr val="005828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Tabelle1!$N$2:$N$3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C-4766-4D10-B240-99C3774BDF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9254032"/>
        <c:axId val="819257312"/>
      </c:barChart>
      <c:catAx>
        <c:axId val="81925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19257312"/>
        <c:crosses val="autoZero"/>
        <c:auto val="1"/>
        <c:lblAlgn val="ctr"/>
        <c:lblOffset val="100"/>
        <c:noMultiLvlLbl val="0"/>
      </c:catAx>
      <c:valAx>
        <c:axId val="81925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19254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Erdgas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 formatCode="_-* #,##0_-;\-* #,##0_-;_-* &quot;-&quot;??_-;_-@_-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66-4D10-B240-99C3774BDF0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Öl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 formatCode="_-* #,##0_-;\-* #,##0_-;_-* &quot;-&quot;??_-;_-@_-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66-4D10-B240-99C3774BDF09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Strom</c:v>
                </c:pt>
              </c:strCache>
            </c:strRef>
          </c:tx>
          <c:spPr>
            <a:solidFill>
              <a:srgbClr val="D1D1D1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Tabelle1!$D$2:$D$3</c:f>
              <c:numCache>
                <c:formatCode>_-* #,##0_-;\-* #,##0_-;_-* "-"??_-;_-@_-</c:formatCode>
                <c:ptCount val="2"/>
                <c:pt idx="0">
                  <c:v>7</c:v>
                </c:pt>
                <c:pt idx="1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66-4D10-B240-99C3774BDF09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Außenluft</c:v>
                </c:pt>
              </c:strCache>
            </c:strRef>
          </c:tx>
          <c:spPr>
            <a:solidFill>
              <a:srgbClr val="8B8B8B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Tabelle1!$E$2:$E$3</c:f>
              <c:numCache>
                <c:formatCode>_-* #,##0_-;\-* #,##0_-;_-* "-"??_-;_-@_-</c:formatCode>
                <c:ptCount val="2"/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66-4D10-B240-99C3774BDF09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Geothermie</c:v>
                </c:pt>
              </c:strCache>
            </c:strRef>
          </c:tx>
          <c:spPr>
            <a:solidFill>
              <a:srgbClr val="864322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Tabelle1!$F$2:$F$3</c:f>
              <c:numCache>
                <c:formatCode>_-* #,##0_-;\-* #,##0_-;_-* "-"??_-;_-@_-</c:formatCode>
                <c:ptCount val="2"/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66-4D10-B240-99C3774BDF09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Abwasser</c:v>
                </c:pt>
              </c:strCache>
            </c:strRef>
          </c:tx>
          <c:spPr>
            <a:solidFill>
              <a:srgbClr val="99BCE1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Tabelle1!$G$2:$G$3</c:f>
              <c:numCache>
                <c:formatCode>_-* #,##0_-;\-* #,##0_-;_-* "-"??_-;_-@_-</c:formatCode>
                <c:ptCount val="2"/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766-4D10-B240-99C3774BDF09}"/>
            </c:ext>
          </c:extLst>
        </c:ser>
        <c:ser>
          <c:idx val="6"/>
          <c:order val="6"/>
          <c:tx>
            <c:strRef>
              <c:f>Tabelle1!$H$1</c:f>
              <c:strCache>
                <c:ptCount val="1"/>
                <c:pt idx="0">
                  <c:v>Flusswasser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Tabelle1!$H$2:$H$3</c:f>
              <c:numCache>
                <c:formatCode>_-* #,##0_-;\-* #,##0_-;_-* "-"??_-;_-@_-</c:formatCode>
                <c:ptCount val="2"/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66-4D10-B240-99C3774BDF09}"/>
            </c:ext>
          </c:extLst>
        </c:ser>
        <c:ser>
          <c:idx val="7"/>
          <c:order val="7"/>
          <c:tx>
            <c:strRef>
              <c:f>Tabelle1!$I$1</c:f>
              <c:strCache>
                <c:ptCount val="1"/>
                <c:pt idx="0">
                  <c:v>Abwärme</c:v>
                </c:pt>
              </c:strCache>
            </c:strRef>
          </c:tx>
          <c:spPr>
            <a:solidFill>
              <a:srgbClr val="7A1100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Tabelle1!$I$2:$I$3</c:f>
              <c:numCache>
                <c:formatCode>_-* #,##0_-;\-* #,##0_-;_-* "-"??_-;_-@_-</c:formatCode>
                <c:ptCount val="2"/>
                <c:pt idx="0" formatCode="_-* #,##0.0_-;\-* #,##0.0_-;_-* &quot;-&quot;??_-;_-@_-">
                  <c:v>0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766-4D10-B240-99C3774BDF09}"/>
            </c:ext>
          </c:extLst>
        </c:ser>
        <c:ser>
          <c:idx val="8"/>
          <c:order val="8"/>
          <c:tx>
            <c:strRef>
              <c:f>Tabelle1!$J$1</c:f>
              <c:strCache>
                <c:ptCount val="1"/>
                <c:pt idx="0">
                  <c:v>Solarthermie</c:v>
                </c:pt>
              </c:strCache>
            </c:strRef>
          </c:tx>
          <c:spPr>
            <a:solidFill>
              <a:srgbClr val="D32020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Tabelle1!$J$2:$J$3</c:f>
              <c:numCache>
                <c:formatCode>_-* #,##0_-;\-* #,##0_-;_-* "-"??_-;_-@_-</c:formatCode>
                <c:ptCount val="2"/>
                <c:pt idx="0">
                  <c:v>0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66-4D10-B240-99C3774BDF09}"/>
            </c:ext>
          </c:extLst>
        </c:ser>
        <c:ser>
          <c:idx val="9"/>
          <c:order val="9"/>
          <c:tx>
            <c:strRef>
              <c:f>Tabelle1!$K$1</c:f>
              <c:strCache>
                <c:ptCount val="1"/>
                <c:pt idx="0">
                  <c:v>Biomasse</c:v>
                </c:pt>
              </c:strCache>
            </c:strRef>
          </c:tx>
          <c:spPr>
            <a:solidFill>
              <a:srgbClr val="51A656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Tabelle1!$K$2:$K$3</c:f>
              <c:numCache>
                <c:formatCode>_-* #,##0_-;\-* #,##0_-;_-* "-"??_-;_-@_-</c:formatCode>
                <c:ptCount val="2"/>
                <c:pt idx="0" formatCode="General">
                  <c:v>25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766-4D10-B240-99C3774BDF09}"/>
            </c:ext>
          </c:extLst>
        </c:ser>
        <c:ser>
          <c:idx val="10"/>
          <c:order val="10"/>
          <c:tx>
            <c:strRef>
              <c:f>Tabelle1!$L$1</c:f>
              <c:strCache>
                <c:ptCount val="1"/>
                <c:pt idx="0">
                  <c:v>Grünes Gas</c:v>
                </c:pt>
              </c:strCache>
            </c:strRef>
          </c:tx>
          <c:spPr>
            <a:solidFill>
              <a:srgbClr val="BFB100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Tabelle1!$L$2:$L$3</c:f>
              <c:numCache>
                <c:formatCode>_-* #,##0_-;\-* #,##0_-;_-* "-"??_-;_-@_-</c:formatCode>
                <c:ptCount val="2"/>
                <c:pt idx="1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766-4D10-B240-99C3774BDF09}"/>
            </c:ext>
          </c:extLst>
        </c:ser>
        <c:ser>
          <c:idx val="11"/>
          <c:order val="11"/>
          <c:tx>
            <c:strRef>
              <c:f>Tabelle1!$M$1</c:f>
              <c:strCache>
                <c:ptCount val="1"/>
                <c:pt idx="0">
                  <c:v>Grundwasser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Tabelle1!$M$2:$M$3</c:f>
              <c:numCache>
                <c:formatCode>_-* #,##0_-;\-* #,##0_-;_-* "-"??_-;_-@_-</c:formatCode>
                <c:ptCount val="2"/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766-4D10-B240-99C3774BDF09}"/>
            </c:ext>
          </c:extLst>
        </c:ser>
        <c:ser>
          <c:idx val="12"/>
          <c:order val="12"/>
          <c:tx>
            <c:strRef>
              <c:f>Tabelle1!$N$1</c:f>
              <c:strCache>
                <c:ptCount val="1"/>
                <c:pt idx="0">
                  <c:v>Kohle</c:v>
                </c:pt>
              </c:strCache>
            </c:strRef>
          </c:tx>
          <c:spPr>
            <a:solidFill>
              <a:srgbClr val="005828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2019</c:v>
                </c:pt>
                <c:pt idx="1">
                  <c:v>2040 Zielfoto</c:v>
                </c:pt>
              </c:strCache>
            </c:strRef>
          </c:cat>
          <c:val>
            <c:numRef>
              <c:f>Tabelle1!$N$2:$N$3</c:f>
              <c:numCache>
                <c:formatCode>_-* #,##0_-;\-* #,##0_-;_-* "-"??_-;_-@_-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C-4766-4D10-B240-99C3774BDF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9254032"/>
        <c:axId val="819257312"/>
      </c:barChart>
      <c:catAx>
        <c:axId val="81925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19257312"/>
        <c:crosses val="autoZero"/>
        <c:auto val="1"/>
        <c:lblAlgn val="ctr"/>
        <c:lblOffset val="100"/>
        <c:noMultiLvlLbl val="0"/>
      </c:catAx>
      <c:valAx>
        <c:axId val="81925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19254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9BFC5-C9E2-4624-8658-5D1F48DED6A7}" type="datetimeFigureOut">
              <a:rPr lang="de-DE" smtClean="0"/>
              <a:t>28.06.2023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6F59A-BFDB-43A3-A650-D42018C281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1035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9E4DF-E0F1-4E2D-950E-04AD98F3F791}" type="datetimeFigureOut">
              <a:rPr lang="de-DE" smtClean="0"/>
              <a:t>28.06.2023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86004-CE19-4883-B31C-7D7DAD8CAB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287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86004-CE19-4883-B31C-7D7DAD8CABC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681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AA6088-1FF0-4E53-845C-EFEDD1C948F8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90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228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Zusammensetzung Potenzialanalyse 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Energieeffienz</a:t>
            </a:r>
            <a:endParaRPr lang="de-DE" dirty="0"/>
          </a:p>
          <a:p>
            <a:pPr marL="628650" lvl="1" indent="-171450">
              <a:buFontTx/>
              <a:buChar char="-"/>
            </a:pPr>
            <a:r>
              <a:rPr lang="de-DE" dirty="0"/>
              <a:t>Steigerung der Prozesseffizienz in Industrie und Gewerbe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Steigerung der Gebäudeenergieeffizienz in Wohnnutzen (bessere Gebäudehülle, Sanierungen)</a:t>
            </a:r>
          </a:p>
          <a:p>
            <a:pPr marL="628650" lvl="1" indent="-171450">
              <a:buFontTx/>
              <a:buChar char="-"/>
            </a:pPr>
            <a:endParaRPr lang="de-DE" dirty="0"/>
          </a:p>
          <a:p>
            <a:pPr marL="171450" lvl="0" indent="-171450">
              <a:buFontTx/>
              <a:buChar char="-"/>
            </a:pPr>
            <a:r>
              <a:rPr lang="de-DE" dirty="0"/>
              <a:t>Erneuerbare Energien</a:t>
            </a:r>
          </a:p>
          <a:p>
            <a:pPr marL="628650" lvl="1" indent="-171450">
              <a:buFontTx/>
              <a:buChar char="-"/>
            </a:pPr>
            <a:r>
              <a:rPr lang="de-DE" dirty="0"/>
              <a:t>Prüfen von lokal verorteten Energiequellen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86004-CE19-4883-B31C-7D7DAD8CABC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495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86004-CE19-4883-B31C-7D7DAD8CABC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215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86004-CE19-4883-B31C-7D7DAD8CABC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07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A6088-1FF0-4E53-845C-EFEDD1C948F8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212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86004-CE19-4883-B31C-7D7DAD8CABC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635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86004-CE19-4883-B31C-7D7DAD8CABC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199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 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 userDrawn="1"/>
        </p:nvSpPr>
        <p:spPr>
          <a:xfrm>
            <a:off x="5741581" y="6381122"/>
            <a:ext cx="6447244" cy="4768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Grafik 3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60"/>
          <a:stretch/>
        </p:blipFill>
        <p:spPr>
          <a:xfrm rot="5400000">
            <a:off x="4843344" y="2801895"/>
            <a:ext cx="4804131" cy="330808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475" y="165256"/>
            <a:ext cx="882613" cy="882613"/>
          </a:xfrm>
          <a:prstGeom prst="rect">
            <a:avLst/>
          </a:prstGeom>
        </p:spPr>
      </p:pic>
      <p:sp>
        <p:nvSpPr>
          <p:cNvPr id="29" name="Textfeld 28"/>
          <p:cNvSpPr txBox="1"/>
          <p:nvPr userDrawn="1"/>
        </p:nvSpPr>
        <p:spPr>
          <a:xfrm>
            <a:off x="5879804" y="105173"/>
            <a:ext cx="4986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EGS-plan 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Ingenieurgesellschaft für </a:t>
            </a:r>
          </a:p>
          <a:p>
            <a:pPr algn="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Energie-, Gebäude- und Solartechnik mbH</a:t>
            </a:r>
          </a:p>
        </p:txBody>
      </p:sp>
      <p:sp>
        <p:nvSpPr>
          <p:cNvPr id="24" name="Rechteck 23"/>
          <p:cNvSpPr/>
          <p:nvPr userDrawn="1"/>
        </p:nvSpPr>
        <p:spPr>
          <a:xfrm>
            <a:off x="0" y="3965623"/>
            <a:ext cx="5645886" cy="1171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Grafik 3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49" y="5890661"/>
            <a:ext cx="3988501" cy="664656"/>
          </a:xfrm>
          <a:prstGeom prst="rect">
            <a:avLst/>
          </a:prstGeom>
        </p:spPr>
      </p:pic>
      <p:sp>
        <p:nvSpPr>
          <p:cNvPr id="22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38449" y="1893694"/>
            <a:ext cx="5152725" cy="1489586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– z.B. Abteilung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2911" y="962459"/>
            <a:ext cx="11306175" cy="931235"/>
          </a:xfrm>
        </p:spPr>
        <p:txBody>
          <a:bodyPr wrap="square" tIns="0" bIns="0"/>
          <a:lstStyle>
            <a:lvl1pPr>
              <a:defRPr sz="4000" b="0">
                <a:latin typeface="Inter Medium" panose="020B0502030000000004" pitchFamily="34" charset="0"/>
                <a:ea typeface="Inter Medium" panose="020B0502030000000004" pitchFamily="34" charset="0"/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60"/>
          <a:stretch/>
        </p:blipFill>
        <p:spPr>
          <a:xfrm rot="16200000">
            <a:off x="4429609" y="4163408"/>
            <a:ext cx="1487101" cy="1009251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2913" y="3965623"/>
            <a:ext cx="5148262" cy="117164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1050"/>
              </a:spcBef>
              <a:defRPr sz="1800" baseline="0">
                <a:latin typeface="+mn-lt"/>
              </a:defRPr>
            </a:lvl1pPr>
          </a:lstStyle>
          <a:p>
            <a:pPr lvl="0"/>
            <a:r>
              <a:rPr lang="de-DE" dirty="0"/>
              <a:t>Bearbeiter/in 1</a:t>
            </a:r>
          </a:p>
          <a:p>
            <a:pPr lvl="0"/>
            <a:r>
              <a:rPr lang="de-DE" dirty="0"/>
              <a:t>Bearbeiter/in 2</a:t>
            </a:r>
          </a:p>
          <a:p>
            <a:pPr lvl="0"/>
            <a:r>
              <a:rPr lang="de-DE" dirty="0"/>
              <a:t>Bearbeiter/in 3</a:t>
            </a:r>
          </a:p>
        </p:txBody>
      </p:sp>
      <p:sp>
        <p:nvSpPr>
          <p:cNvPr id="18" name="Bildplatzhalter 17"/>
          <p:cNvSpPr>
            <a:spLocks noGrp="1"/>
          </p:cNvSpPr>
          <p:nvPr>
            <p:ph type="pic" sz="quarter" idx="10"/>
          </p:nvPr>
        </p:nvSpPr>
        <p:spPr>
          <a:xfrm>
            <a:off x="5591175" y="1975445"/>
            <a:ext cx="6597649" cy="4420593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650017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foli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8149087" y="3176588"/>
            <a:ext cx="3600001" cy="158015"/>
          </a:xfrm>
        </p:spPr>
        <p:txBody>
          <a:bodyPr>
            <a:noAutofit/>
          </a:bodyPr>
          <a:lstStyle>
            <a:lvl1pPr algn="r">
              <a:defRPr sz="600"/>
            </a:lvl1pPr>
          </a:lstStyle>
          <a:p>
            <a:pPr lvl="0"/>
            <a:r>
              <a:rPr lang="de-DE" dirty="0"/>
              <a:t>Fotos:</a:t>
            </a:r>
          </a:p>
        </p:txBody>
      </p:sp>
      <p:graphicFrame>
        <p:nvGraphicFramePr>
          <p:cNvPr id="10" name="Tabelle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49737960"/>
              </p:ext>
            </p:extLst>
          </p:nvPr>
        </p:nvGraphicFramePr>
        <p:xfrm>
          <a:off x="3940234" y="3382155"/>
          <a:ext cx="4771505" cy="3173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5765">
                  <a:extLst>
                    <a:ext uri="{9D8B030D-6E8A-4147-A177-3AD203B41FA5}">
                      <a16:colId xmlns:a16="http://schemas.microsoft.com/office/drawing/2014/main" val="3590049546"/>
                    </a:ext>
                  </a:extLst>
                </a:gridCol>
                <a:gridCol w="3375740">
                  <a:extLst>
                    <a:ext uri="{9D8B030D-6E8A-4147-A177-3AD203B41FA5}">
                      <a16:colId xmlns:a16="http://schemas.microsoft.com/office/drawing/2014/main" val="1008532641"/>
                    </a:ext>
                  </a:extLst>
                </a:gridCol>
              </a:tblGrid>
              <a:tr h="348148"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Objekt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147171"/>
                  </a:ext>
                </a:extLst>
              </a:tr>
              <a:tr h="594996"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Auftraggeber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222179"/>
                  </a:ext>
                </a:extLst>
              </a:tr>
              <a:tr h="517834"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Architekt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387199"/>
                  </a:ext>
                </a:extLst>
              </a:tr>
              <a:tr h="797816"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Unsere</a:t>
                      </a:r>
                      <a:r>
                        <a:rPr lang="de-DE" sz="14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</a:p>
                    <a:p>
                      <a:pPr algn="r"/>
                      <a:r>
                        <a:rPr lang="de-DE" sz="14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Leistungen</a:t>
                      </a:r>
                      <a:endParaRPr lang="de-DE" sz="14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282659"/>
                  </a:ext>
                </a:extLst>
              </a:tr>
              <a:tr h="489397"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Projektdaten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123840"/>
                  </a:ext>
                </a:extLst>
              </a:tr>
              <a:tr h="425670"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Bearbeitung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476613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 baseline="0"/>
            </a:lvl1pPr>
          </a:lstStyle>
          <a:p>
            <a:r>
              <a:rPr lang="de-DE" dirty="0"/>
              <a:t>Projektfolie - 3 Bilder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56475" y="1027003"/>
            <a:ext cx="3600000" cy="214938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8"/>
          </p:nvPr>
        </p:nvSpPr>
        <p:spPr>
          <a:xfrm>
            <a:off x="8149087" y="1031026"/>
            <a:ext cx="3600000" cy="214938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9"/>
          </p:nvPr>
        </p:nvSpPr>
        <p:spPr>
          <a:xfrm>
            <a:off x="4302781" y="1030738"/>
            <a:ext cx="3600000" cy="214938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3" name="Textplatzhalter 32"/>
          <p:cNvSpPr>
            <a:spLocks noGrp="1"/>
          </p:cNvSpPr>
          <p:nvPr>
            <p:ph type="body" sz="quarter" idx="20" hasCustomPrompt="1"/>
          </p:nvPr>
        </p:nvSpPr>
        <p:spPr>
          <a:xfrm>
            <a:off x="446304" y="3382155"/>
            <a:ext cx="3613562" cy="666775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34" name="Textplatzhalter 32"/>
          <p:cNvSpPr>
            <a:spLocks noGrp="1"/>
          </p:cNvSpPr>
          <p:nvPr>
            <p:ph type="body" sz="quarter" idx="21" hasCustomPrompt="1"/>
          </p:nvPr>
        </p:nvSpPr>
        <p:spPr>
          <a:xfrm>
            <a:off x="442913" y="4048930"/>
            <a:ext cx="3613562" cy="6667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/>
            </a:lvl2pPr>
          </a:lstStyle>
          <a:p>
            <a:pPr lvl="0"/>
            <a:r>
              <a:rPr lang="de-DE" dirty="0"/>
              <a:t>Ort</a:t>
            </a:r>
          </a:p>
        </p:txBody>
      </p:sp>
      <p:sp>
        <p:nvSpPr>
          <p:cNvPr id="36" name="Textplatzhalter 35"/>
          <p:cNvSpPr>
            <a:spLocks noGrp="1"/>
          </p:cNvSpPr>
          <p:nvPr>
            <p:ph type="body" sz="quarter" idx="22" hasCustomPrompt="1"/>
          </p:nvPr>
        </p:nvSpPr>
        <p:spPr>
          <a:xfrm>
            <a:off x="8149087" y="3407837"/>
            <a:ext cx="3600000" cy="300883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e-DE" dirty="0"/>
              <a:t>Überschrift</a:t>
            </a:r>
          </a:p>
          <a:p>
            <a:pPr lvl="0"/>
            <a:r>
              <a:rPr lang="de-DE" dirty="0"/>
              <a:t>Projekttext</a:t>
            </a:r>
          </a:p>
        </p:txBody>
      </p:sp>
      <p:sp>
        <p:nvSpPr>
          <p:cNvPr id="46" name="Textplatzhalter 45"/>
          <p:cNvSpPr>
            <a:spLocks noGrp="1"/>
          </p:cNvSpPr>
          <p:nvPr>
            <p:ph type="body" sz="quarter" idx="23" hasCustomPrompt="1"/>
          </p:nvPr>
        </p:nvSpPr>
        <p:spPr>
          <a:xfrm>
            <a:off x="5313567" y="3407838"/>
            <a:ext cx="2589213" cy="3020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7" name="Textplatzhalt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5313567" y="3747794"/>
            <a:ext cx="2589213" cy="56082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de-DE" dirty="0"/>
              <a:t>Bauherr</a:t>
            </a:r>
          </a:p>
        </p:txBody>
      </p:sp>
      <p:sp>
        <p:nvSpPr>
          <p:cNvPr id="48" name="Textplatzhalter 45"/>
          <p:cNvSpPr>
            <a:spLocks noGrp="1"/>
          </p:cNvSpPr>
          <p:nvPr>
            <p:ph type="body" sz="quarter" idx="25" hasCustomPrompt="1"/>
          </p:nvPr>
        </p:nvSpPr>
        <p:spPr>
          <a:xfrm>
            <a:off x="5313566" y="4340309"/>
            <a:ext cx="2589213" cy="463076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51" name="Textplatzhalt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5313566" y="4833373"/>
            <a:ext cx="2589213" cy="76999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aseline="0"/>
            </a:lvl1pPr>
          </a:lstStyle>
          <a:p>
            <a:pPr lvl="0"/>
            <a:r>
              <a:rPr lang="de-DE" dirty="0"/>
              <a:t>z.B. Energiekonzept</a:t>
            </a:r>
          </a:p>
          <a:p>
            <a:pPr lvl="0"/>
            <a:r>
              <a:rPr lang="de-DE" dirty="0"/>
              <a:t>Bauphysik</a:t>
            </a:r>
          </a:p>
          <a:p>
            <a:pPr lvl="0"/>
            <a:r>
              <a:rPr lang="de-DE" dirty="0"/>
              <a:t>Tageslichtsimulation</a:t>
            </a:r>
          </a:p>
        </p:txBody>
      </p:sp>
      <p:sp>
        <p:nvSpPr>
          <p:cNvPr id="52" name="Textplatzhalt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5313566" y="5629469"/>
            <a:ext cx="2589213" cy="498179"/>
          </a:xfrm>
        </p:spPr>
        <p:txBody>
          <a:bodyPr>
            <a:norm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defRPr sz="1400" baseline="0"/>
            </a:lvl1pPr>
          </a:lstStyle>
          <a:p>
            <a:pPr rtl="0"/>
            <a:r>
              <a:rPr lang="de-DE" sz="1400" dirty="0">
                <a:solidFill>
                  <a:schemeClr val="tx1"/>
                </a:solidFill>
              </a:rPr>
              <a:t>ca.</a:t>
            </a:r>
            <a:r>
              <a:rPr lang="de-DE" sz="1400" baseline="0" dirty="0">
                <a:solidFill>
                  <a:schemeClr val="tx1"/>
                </a:solidFill>
              </a:rPr>
              <a:t> xxx m</a:t>
            </a:r>
            <a:r>
              <a:rPr lang="de-DE" sz="14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²</a:t>
            </a:r>
            <a:r>
              <a:rPr lang="de-DE" sz="1400" baseline="0" dirty="0">
                <a:solidFill>
                  <a:schemeClr val="tx1"/>
                </a:solidFill>
              </a:rPr>
              <a:t> BGF</a:t>
            </a:r>
          </a:p>
          <a:p>
            <a:pPr rtl="0"/>
            <a:r>
              <a:rPr lang="de-DE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ca. xxx </a:t>
            </a:r>
            <a:r>
              <a:rPr lang="de-DE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Mio</a:t>
            </a:r>
            <a:r>
              <a:rPr lang="de-DE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€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3" name="Textplatzhalter 45"/>
          <p:cNvSpPr>
            <a:spLocks noGrp="1"/>
          </p:cNvSpPr>
          <p:nvPr>
            <p:ph type="body" sz="quarter" idx="28" hasCustomPrompt="1"/>
          </p:nvPr>
        </p:nvSpPr>
        <p:spPr>
          <a:xfrm>
            <a:off x="5313565" y="6137674"/>
            <a:ext cx="2589213" cy="3020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de-DE" dirty="0"/>
              <a:t>20xx-20xx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42913" y="6504911"/>
            <a:ext cx="10859717" cy="353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900" b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defRPr>
            </a:lvl1pPr>
          </a:lstStyle>
          <a:p>
            <a:fld id="{27B263B3-C755-4AFB-BBE8-B71955B4786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099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foli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 baseline="0"/>
            </a:lvl1pPr>
          </a:lstStyle>
          <a:p>
            <a:r>
              <a:rPr lang="de-DE" dirty="0"/>
              <a:t>Projektfolie – 2 Bilder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9"/>
          </p:nvPr>
        </p:nvSpPr>
        <p:spPr>
          <a:xfrm>
            <a:off x="1584101" y="1025544"/>
            <a:ext cx="4327302" cy="214938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3" name="Textplatzhalter 32"/>
          <p:cNvSpPr>
            <a:spLocks noGrp="1"/>
          </p:cNvSpPr>
          <p:nvPr>
            <p:ph type="body" sz="quarter" idx="20" hasCustomPrompt="1"/>
          </p:nvPr>
        </p:nvSpPr>
        <p:spPr>
          <a:xfrm>
            <a:off x="446304" y="3382155"/>
            <a:ext cx="3613562" cy="6667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34" name="Textplatzhalter 32"/>
          <p:cNvSpPr>
            <a:spLocks noGrp="1"/>
          </p:cNvSpPr>
          <p:nvPr>
            <p:ph type="body" sz="quarter" idx="21" hasCustomPrompt="1"/>
          </p:nvPr>
        </p:nvSpPr>
        <p:spPr>
          <a:xfrm>
            <a:off x="442913" y="4048930"/>
            <a:ext cx="3613562" cy="6667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/>
            </a:lvl2pPr>
          </a:lstStyle>
          <a:p>
            <a:pPr lvl="0"/>
            <a:r>
              <a:rPr lang="de-DE" dirty="0"/>
              <a:t>Ort</a:t>
            </a:r>
          </a:p>
        </p:txBody>
      </p:sp>
      <p:sp>
        <p:nvSpPr>
          <p:cNvPr id="36" name="Textplatzhalter 35"/>
          <p:cNvSpPr>
            <a:spLocks noGrp="1"/>
          </p:cNvSpPr>
          <p:nvPr>
            <p:ph type="body" sz="quarter" idx="22" hasCustomPrompt="1"/>
          </p:nvPr>
        </p:nvSpPr>
        <p:spPr>
          <a:xfrm>
            <a:off x="8117575" y="3407837"/>
            <a:ext cx="3631514" cy="30319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e-DE" dirty="0"/>
              <a:t>Überschrift</a:t>
            </a:r>
          </a:p>
          <a:p>
            <a:pPr lvl="0"/>
            <a:r>
              <a:rPr lang="de-DE" dirty="0"/>
              <a:t>Projekttext</a:t>
            </a:r>
          </a:p>
        </p:txBody>
      </p:sp>
      <p:sp>
        <p:nvSpPr>
          <p:cNvPr id="46" name="Textplatzhalter 45"/>
          <p:cNvSpPr>
            <a:spLocks noGrp="1"/>
          </p:cNvSpPr>
          <p:nvPr>
            <p:ph type="body" sz="quarter" idx="23" hasCustomPrompt="1"/>
          </p:nvPr>
        </p:nvSpPr>
        <p:spPr>
          <a:xfrm>
            <a:off x="5313567" y="3407838"/>
            <a:ext cx="2589213" cy="3020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47" name="Textplatzhalt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5313567" y="3747794"/>
            <a:ext cx="2589213" cy="56082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de-DE" dirty="0"/>
              <a:t>Bauherr</a:t>
            </a:r>
          </a:p>
        </p:txBody>
      </p:sp>
      <p:sp>
        <p:nvSpPr>
          <p:cNvPr id="48" name="Textplatzhalter 45"/>
          <p:cNvSpPr>
            <a:spLocks noGrp="1"/>
          </p:cNvSpPr>
          <p:nvPr>
            <p:ph type="body" sz="quarter" idx="25" hasCustomPrompt="1"/>
          </p:nvPr>
        </p:nvSpPr>
        <p:spPr>
          <a:xfrm>
            <a:off x="5313566" y="4340309"/>
            <a:ext cx="2589213" cy="463076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51" name="Textplatzhalt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5313566" y="4833373"/>
            <a:ext cx="2589213" cy="76999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 baseline="0"/>
            </a:lvl1pPr>
          </a:lstStyle>
          <a:p>
            <a:pPr lvl="0"/>
            <a:r>
              <a:rPr lang="de-DE" dirty="0"/>
              <a:t>z.B. Energiekonzept</a:t>
            </a:r>
          </a:p>
          <a:p>
            <a:pPr lvl="0"/>
            <a:r>
              <a:rPr lang="de-DE" dirty="0"/>
              <a:t>Bauphysik</a:t>
            </a:r>
          </a:p>
          <a:p>
            <a:pPr lvl="0"/>
            <a:r>
              <a:rPr lang="de-DE" dirty="0"/>
              <a:t>Tageslichtsimulation</a:t>
            </a:r>
          </a:p>
        </p:txBody>
      </p:sp>
      <p:sp>
        <p:nvSpPr>
          <p:cNvPr id="52" name="Textplatzhalt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5313566" y="5629469"/>
            <a:ext cx="2589213" cy="498179"/>
          </a:xfrm>
        </p:spPr>
        <p:txBody>
          <a:bodyPr>
            <a:norm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defRPr sz="1400" baseline="0"/>
            </a:lvl1pPr>
          </a:lstStyle>
          <a:p>
            <a:pPr rtl="0"/>
            <a:r>
              <a:rPr lang="de-DE" sz="1400" dirty="0">
                <a:solidFill>
                  <a:schemeClr val="tx1"/>
                </a:solidFill>
              </a:rPr>
              <a:t>ca.</a:t>
            </a:r>
            <a:r>
              <a:rPr lang="de-DE" sz="1400" baseline="0" dirty="0">
                <a:solidFill>
                  <a:schemeClr val="tx1"/>
                </a:solidFill>
              </a:rPr>
              <a:t> xxx m</a:t>
            </a:r>
            <a:r>
              <a:rPr lang="de-DE" sz="14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²</a:t>
            </a:r>
            <a:r>
              <a:rPr lang="de-DE" sz="1400" baseline="0" dirty="0">
                <a:solidFill>
                  <a:schemeClr val="tx1"/>
                </a:solidFill>
              </a:rPr>
              <a:t> BGF</a:t>
            </a:r>
          </a:p>
          <a:p>
            <a:pPr rtl="0"/>
            <a:r>
              <a:rPr lang="de-DE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ca. xxx </a:t>
            </a:r>
            <a:r>
              <a:rPr lang="de-DE" sz="1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Mio</a:t>
            </a:r>
            <a:r>
              <a:rPr lang="de-DE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€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3" name="Textplatzhalter 45"/>
          <p:cNvSpPr>
            <a:spLocks noGrp="1"/>
          </p:cNvSpPr>
          <p:nvPr>
            <p:ph type="body" sz="quarter" idx="28" hasCustomPrompt="1"/>
          </p:nvPr>
        </p:nvSpPr>
        <p:spPr>
          <a:xfrm>
            <a:off x="5313565" y="6137674"/>
            <a:ext cx="2589213" cy="3020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de-DE" dirty="0"/>
              <a:t>20xx-20xx</a:t>
            </a:r>
          </a:p>
        </p:txBody>
      </p:sp>
      <p:sp>
        <p:nvSpPr>
          <p:cNvPr id="19" name="Bildplatzhalter 8"/>
          <p:cNvSpPr>
            <a:spLocks noGrp="1"/>
          </p:cNvSpPr>
          <p:nvPr>
            <p:ph type="pic" sz="quarter" idx="29"/>
          </p:nvPr>
        </p:nvSpPr>
        <p:spPr>
          <a:xfrm>
            <a:off x="6302062" y="1032943"/>
            <a:ext cx="4327302" cy="214938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42913" y="6504911"/>
            <a:ext cx="10859717" cy="353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900" b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defRPr>
            </a:lvl1pPr>
          </a:lstStyle>
          <a:p>
            <a:fld id="{27B263B3-C755-4AFB-BBE8-B71955B4786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30" hasCustomPrompt="1"/>
          </p:nvPr>
        </p:nvSpPr>
        <p:spPr>
          <a:xfrm>
            <a:off x="6302063" y="3182325"/>
            <a:ext cx="4327302" cy="160359"/>
          </a:xfrm>
        </p:spPr>
        <p:txBody>
          <a:bodyPr>
            <a:noAutofit/>
          </a:bodyPr>
          <a:lstStyle>
            <a:lvl1pPr algn="r">
              <a:defRPr sz="600"/>
            </a:lvl1pPr>
          </a:lstStyle>
          <a:p>
            <a:pPr lvl="0"/>
            <a:r>
              <a:rPr lang="de-DE" dirty="0"/>
              <a:t>Fotos:</a:t>
            </a: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04859423"/>
              </p:ext>
            </p:extLst>
          </p:nvPr>
        </p:nvGraphicFramePr>
        <p:xfrm>
          <a:off x="3940234" y="3382155"/>
          <a:ext cx="4771505" cy="3173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5765">
                  <a:extLst>
                    <a:ext uri="{9D8B030D-6E8A-4147-A177-3AD203B41FA5}">
                      <a16:colId xmlns:a16="http://schemas.microsoft.com/office/drawing/2014/main" val="3590049546"/>
                    </a:ext>
                  </a:extLst>
                </a:gridCol>
                <a:gridCol w="3375740">
                  <a:extLst>
                    <a:ext uri="{9D8B030D-6E8A-4147-A177-3AD203B41FA5}">
                      <a16:colId xmlns:a16="http://schemas.microsoft.com/office/drawing/2014/main" val="1008532641"/>
                    </a:ext>
                  </a:extLst>
                </a:gridCol>
              </a:tblGrid>
              <a:tr h="348148"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Objekt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147171"/>
                  </a:ext>
                </a:extLst>
              </a:tr>
              <a:tr h="594996"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Auftraggeber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222179"/>
                  </a:ext>
                </a:extLst>
              </a:tr>
              <a:tr h="517834"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Architekt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387199"/>
                  </a:ext>
                </a:extLst>
              </a:tr>
              <a:tr h="797816"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Unsere</a:t>
                      </a:r>
                      <a:r>
                        <a:rPr lang="de-DE" sz="14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</a:p>
                    <a:p>
                      <a:pPr algn="r"/>
                      <a:r>
                        <a:rPr lang="de-DE" sz="14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Leistungen</a:t>
                      </a:r>
                      <a:endParaRPr lang="de-DE" sz="14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282659"/>
                  </a:ext>
                </a:extLst>
              </a:tr>
              <a:tr h="489397"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Projektdaten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123840"/>
                  </a:ext>
                </a:extLst>
              </a:tr>
              <a:tr h="425670"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Bearbeitung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476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613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ischen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5075" y="2353073"/>
            <a:ext cx="8434843" cy="591097"/>
          </a:xfrm>
          <a:ln>
            <a:noFill/>
          </a:ln>
        </p:spPr>
        <p:txBody>
          <a:bodyPr anchor="b" anchorCtr="0">
            <a:no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21877-68E2-4E46-B8FF-898E21A3690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42043" y="6558643"/>
            <a:ext cx="6684784" cy="299357"/>
          </a:xfrm>
          <a:prstGeom prst="rect">
            <a:avLst/>
          </a:prstGeom>
        </p:spPr>
        <p:txBody>
          <a:bodyPr/>
          <a:lstStyle/>
          <a:p>
            <a:r>
              <a:rPr lang="de-DE"/>
              <a:t>© EGS  .  www.egs-plan.de  .  KWP Rastatt – Infoveranstaltung  . 28.06.2023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235075" y="3293273"/>
            <a:ext cx="8466100" cy="28765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1235075" y="2944170"/>
            <a:ext cx="84348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7833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7DD685BA-D46C-AB41-826C-7DB62C342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18047" y="5031402"/>
            <a:ext cx="23214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Gropiusplatz 10</a:t>
            </a:r>
          </a:p>
          <a:p>
            <a:pPr>
              <a:defRPr/>
            </a:pP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70563 Stuttgart</a:t>
            </a:r>
          </a:p>
          <a:p>
            <a:pPr>
              <a:defRPr/>
            </a:pP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  <a:p>
            <a:pPr defTabSz="541338">
              <a:tabLst>
                <a:tab pos="628650" algn="l"/>
              </a:tabLst>
              <a:defRPr/>
            </a:pP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Telefon	+49 711 / 99 007-5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E-Mail	info@egs-plan.de</a:t>
            </a:r>
          </a:p>
          <a:p>
            <a:pPr defTabSz="541338">
              <a:tabLst>
                <a:tab pos="628650" algn="l"/>
              </a:tabLst>
              <a:defRPr/>
            </a:pP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Internet	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www.egs-plan.de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7"/>
          <a:stretch/>
        </p:blipFill>
        <p:spPr>
          <a:xfrm>
            <a:off x="0" y="1247775"/>
            <a:ext cx="7464488" cy="498395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4632">
            <a:off x="7972541" y="1809086"/>
            <a:ext cx="3810000" cy="1523871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0" y="6581681"/>
            <a:ext cx="8084127" cy="276319"/>
          </a:xfrm>
        </p:spPr>
        <p:txBody>
          <a:bodyPr/>
          <a:lstStyle/>
          <a:p>
            <a:r>
              <a:rPr lang="de-DE"/>
              <a:t>© EGS  .  www.egs-plan.de  .  KWP Rastatt – Infoveranstaltung  . 28.06.2023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021877-68E2-4E46-B8FF-898E21A3690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96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 Inhalts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21877-68E2-4E46-B8FF-898E21A3690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</a:rPr>
              <a:t>© EGS  .  www.egs-plan.de  .  KWP Rastatt – Infoveranstaltung  . 28.06.2023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354050" y="1254388"/>
            <a:ext cx="11479984" cy="504875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60281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schmal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27" y="6393134"/>
            <a:ext cx="11743964" cy="464865"/>
          </a:xfrm>
          <a:prstGeom prst="rect">
            <a:avLst/>
          </a:prstGeom>
        </p:spPr>
      </p:pic>
      <p:sp>
        <p:nvSpPr>
          <p:cNvPr id="24" name="Rechteck 23"/>
          <p:cNvSpPr/>
          <p:nvPr userDrawn="1"/>
        </p:nvSpPr>
        <p:spPr>
          <a:xfrm>
            <a:off x="7007629" y="1912221"/>
            <a:ext cx="5184370" cy="1246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Bildplatzhalter 17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65115"/>
            <a:ext cx="12192000" cy="2928019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Bild einfügen und danach „in den Hintergrund setzen“</a:t>
            </a: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60"/>
          <a:stretch/>
        </p:blipFill>
        <p:spPr>
          <a:xfrm rot="16200000">
            <a:off x="9749179" y="1685762"/>
            <a:ext cx="2916866" cy="1967363"/>
          </a:xfrm>
          <a:prstGeom prst="rect">
            <a:avLst/>
          </a:prstGeom>
        </p:spPr>
      </p:pic>
      <p:sp>
        <p:nvSpPr>
          <p:cNvPr id="22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38449" y="1912221"/>
            <a:ext cx="5951267" cy="1246615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– z.B. Abteilung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475" y="178723"/>
            <a:ext cx="882613" cy="882613"/>
          </a:xfrm>
          <a:prstGeom prst="rect">
            <a:avLst/>
          </a:prstGeom>
        </p:spPr>
      </p:pic>
      <p:sp>
        <p:nvSpPr>
          <p:cNvPr id="16" name="Textfeld 15"/>
          <p:cNvSpPr txBox="1"/>
          <p:nvPr userDrawn="1"/>
        </p:nvSpPr>
        <p:spPr>
          <a:xfrm>
            <a:off x="5879806" y="121243"/>
            <a:ext cx="4986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EGS-plan 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Ingenieurgesellschaft für </a:t>
            </a:r>
          </a:p>
          <a:p>
            <a:pPr algn="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Energie-, Gebäude- und Solartechnik mbH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007629" y="1912221"/>
            <a:ext cx="4944606" cy="1246615"/>
          </a:xfrm>
        </p:spPr>
        <p:txBody>
          <a:bodyPr anchor="ctr">
            <a:normAutofit/>
          </a:bodyPr>
          <a:lstStyle>
            <a:lvl1pPr>
              <a:spcBef>
                <a:spcPts val="1050"/>
              </a:spcBef>
              <a:defRPr sz="1800" baseline="0">
                <a:latin typeface="+mn-lt"/>
              </a:defRPr>
            </a:lvl1pPr>
          </a:lstStyle>
          <a:p>
            <a:pPr lvl="0"/>
            <a:r>
              <a:rPr lang="de-DE" dirty="0"/>
              <a:t>Bearbeiter/in 1</a:t>
            </a:r>
          </a:p>
          <a:p>
            <a:pPr lvl="0"/>
            <a:r>
              <a:rPr lang="de-DE" dirty="0"/>
              <a:t>Bearbeiter/in 2</a:t>
            </a:r>
          </a:p>
          <a:p>
            <a:pPr lvl="0"/>
            <a:r>
              <a:rPr lang="de-DE" dirty="0"/>
              <a:t>Bearbeiter/in 3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442911" y="962459"/>
            <a:ext cx="11306175" cy="931235"/>
          </a:xfrm>
        </p:spPr>
        <p:txBody>
          <a:bodyPr wrap="square" tIns="0" bIns="0"/>
          <a:lstStyle>
            <a:lvl1pPr>
              <a:defRPr sz="4000" b="0">
                <a:latin typeface="+mj-lt"/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52084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 dirty="0"/>
              <a:t>Leer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42913" y="6504911"/>
            <a:ext cx="10859717" cy="353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900" b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defRPr>
            </a:lvl1pPr>
          </a:lstStyle>
          <a:p>
            <a:fld id="{27B263B3-C755-4AFB-BBE8-B71955B4786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442913" y="1016000"/>
            <a:ext cx="5509000" cy="230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1192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wischenfolie -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51"/>
          <a:stretch/>
        </p:blipFill>
        <p:spPr>
          <a:xfrm>
            <a:off x="7952509" y="2152761"/>
            <a:ext cx="4233949" cy="43226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7584181" cy="1859085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de-DE" dirty="0"/>
              <a:t>Zwischenfolie – neues Thema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1850" y="3816914"/>
            <a:ext cx="7584181" cy="227316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 hinzufügen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831850" y="3568823"/>
            <a:ext cx="758418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42913" y="6504911"/>
            <a:ext cx="10859717" cy="353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900" b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defRPr>
            </a:lvl1pPr>
          </a:lstStyle>
          <a:p>
            <a:fld id="{27B263B3-C755-4AFB-BBE8-B71955B4786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7684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442913" y="56334"/>
            <a:ext cx="11275112" cy="872956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de-DE" dirty="0"/>
              <a:t>1 Bild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42913" y="6504911"/>
            <a:ext cx="10859717" cy="353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900" b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defRPr>
            </a:lvl1pPr>
          </a:lstStyle>
          <a:p>
            <a:fld id="{27B263B3-C755-4AFB-BBE8-B71955B4786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1540625" y="1137979"/>
            <a:ext cx="9110750" cy="5129818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0415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6163" y="1030602"/>
            <a:ext cx="11292926" cy="5386073"/>
          </a:xfrm>
        </p:spPr>
        <p:txBody>
          <a:bodyPr/>
          <a:lstStyle/>
          <a:p>
            <a:pPr lvl="0"/>
            <a:r>
              <a:rPr lang="de-DE" dirty="0"/>
              <a:t>Überschrift  (fett machen) oder 1. Stichwort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442913" y="56334"/>
            <a:ext cx="11275112" cy="872956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/>
              <a:t>1 Textfeld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42913" y="6504911"/>
            <a:ext cx="10859717" cy="353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900" b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defRPr>
            </a:lvl1pPr>
          </a:lstStyle>
          <a:p>
            <a:fld id="{27B263B3-C755-4AFB-BBE8-B71955B4786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793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 baseline="0"/>
            </a:lvl1pPr>
          </a:lstStyle>
          <a:p>
            <a:r>
              <a:rPr lang="de-DE" dirty="0"/>
              <a:t>2 Textfelder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1015999"/>
            <a:ext cx="5593903" cy="5400675"/>
          </a:xfrm>
        </p:spPr>
        <p:txBody>
          <a:bodyPr/>
          <a:lstStyle/>
          <a:p>
            <a:pPr lvl="0"/>
            <a:r>
              <a:rPr lang="de-DE" dirty="0"/>
              <a:t>Überschrift  (fett machen) oder 1. Stichwort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155185" y="1016000"/>
            <a:ext cx="5593903" cy="5400674"/>
          </a:xfrm>
        </p:spPr>
        <p:txBody>
          <a:bodyPr/>
          <a:lstStyle/>
          <a:p>
            <a:pPr lvl="0"/>
            <a:r>
              <a:rPr lang="de-DE" dirty="0"/>
              <a:t>Überschrift  (fett machen) oder 1. Stichwort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42913" y="6504911"/>
            <a:ext cx="10859717" cy="353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900" b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defRPr>
            </a:lvl1pPr>
          </a:lstStyle>
          <a:p>
            <a:fld id="{27B263B3-C755-4AFB-BBE8-B71955B4786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099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6986588" y="1016001"/>
            <a:ext cx="4762500" cy="5400674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016000"/>
            <a:ext cx="6304116" cy="5400675"/>
          </a:xfrm>
        </p:spPr>
        <p:txBody>
          <a:bodyPr/>
          <a:lstStyle/>
          <a:p>
            <a:pPr lvl="0"/>
            <a:r>
              <a:rPr lang="de-DE" dirty="0"/>
              <a:t>Überschrift  (fett machen) oder 1. Stichwort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42913" y="56334"/>
            <a:ext cx="11275112" cy="872956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/>
              <a:t>Text und 1 Bild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42913" y="6504911"/>
            <a:ext cx="10859717" cy="353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de-DE"/>
              <a:t>© EGS  .  www.egs-plan.de  .  KWP Rastatt – Infoveranstaltung  . 28.06.2023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900" b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defRPr>
            </a:lvl1pPr>
          </a:lstStyle>
          <a:p>
            <a:fld id="{27B263B3-C755-4AFB-BBE8-B71955B4786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035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 dirty="0"/>
              <a:t>Text und 2 Bilder</a:t>
            </a:r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2" y="1016000"/>
            <a:ext cx="6295239" cy="540067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de-DE" dirty="0"/>
              <a:t>Überschrift  (fett machen) oder 1. Stichwort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3"/>
          </p:nvPr>
        </p:nvSpPr>
        <p:spPr>
          <a:xfrm>
            <a:off x="6986588" y="1016001"/>
            <a:ext cx="4762500" cy="263272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5"/>
          </p:nvPr>
        </p:nvSpPr>
        <p:spPr>
          <a:xfrm>
            <a:off x="6986588" y="3827307"/>
            <a:ext cx="4762500" cy="2589368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42913" y="6504911"/>
            <a:ext cx="10859717" cy="353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900" b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defRPr>
            </a:lvl1pPr>
          </a:lstStyle>
          <a:p>
            <a:fld id="{27B263B3-C755-4AFB-BBE8-B71955B4786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7086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42913" y="56334"/>
            <a:ext cx="11275112" cy="872956"/>
          </a:xfrm>
          <a:prstGeom prst="rect">
            <a:avLst/>
          </a:prstGeom>
        </p:spPr>
        <p:txBody>
          <a:bodyPr vert="horz" lIns="91440" tIns="108000" rIns="91440" bIns="45720" rtlCol="0" anchor="ctr">
            <a:noAutofit/>
          </a:bodyPr>
          <a:lstStyle/>
          <a:p>
            <a:r>
              <a:rPr lang="de-DE" dirty="0"/>
              <a:t>Überschrift 1234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6163" y="1030602"/>
            <a:ext cx="11292926" cy="5386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Überschrift  (fett machen) oder 1. Stichwort 1234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42913" y="6504911"/>
            <a:ext cx="10859717" cy="353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wrap="none" lIns="0" tIns="0" rIns="0" bIns="0" rtlCol="0" anchor="ctr"/>
          <a:lstStyle>
            <a:lvl1pPr algn="ctr">
              <a:defRPr sz="900" b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defRPr>
            </a:lvl1pPr>
          </a:lstStyle>
          <a:p>
            <a:fld id="{27B263B3-C755-4AFB-BBE8-B71955B47865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-12000" y="929290"/>
            <a:ext cx="12204000" cy="0"/>
          </a:xfrm>
          <a:prstGeom prst="line">
            <a:avLst/>
          </a:prstGeom>
          <a:ln w="19050">
            <a:solidFill>
              <a:srgbClr val="FFF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 userDrawn="1"/>
        </p:nvCxnSpPr>
        <p:spPr>
          <a:xfrm>
            <a:off x="0" y="6503437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8137" y="187337"/>
            <a:ext cx="610950" cy="61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9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8" r:id="rId2"/>
    <p:sldLayoutId id="2147483654" r:id="rId3"/>
    <p:sldLayoutId id="2147483651" r:id="rId4"/>
    <p:sldLayoutId id="2147483673" r:id="rId5"/>
    <p:sldLayoutId id="2147483650" r:id="rId6"/>
    <p:sldLayoutId id="2147483663" r:id="rId7"/>
    <p:sldLayoutId id="2147483655" r:id="rId8"/>
    <p:sldLayoutId id="2147483660" r:id="rId9"/>
    <p:sldLayoutId id="2147483661" r:id="rId10"/>
    <p:sldLayoutId id="2147483671" r:id="rId11"/>
    <p:sldLayoutId id="2147483677" r:id="rId12"/>
    <p:sldLayoutId id="2147483678" r:id="rId13"/>
    <p:sldLayoutId id="2147483679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bg2">
              <a:lumMod val="25000"/>
            </a:schemeClr>
          </a:solidFill>
          <a:latin typeface="Inter Medium" panose="020B0502030000000004" pitchFamily="34" charset="0"/>
          <a:ea typeface="Inter Medium" panose="020B0502030000000004" pitchFamily="34" charset="0"/>
          <a:cs typeface="Ebrima" panose="02000000000000000000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B2B2B2"/>
        </a:buClr>
        <a:buFont typeface="+mj-lt"/>
        <a:buNone/>
        <a:defRPr sz="1800" b="0" kern="1200" baseline="0">
          <a:solidFill>
            <a:schemeClr val="tx1">
              <a:lumMod val="75000"/>
              <a:lumOff val="25000"/>
            </a:schemeClr>
          </a:solidFill>
          <a:latin typeface="Inter" panose="020B0502030000000004" pitchFamily="34" charset="0"/>
          <a:ea typeface="Inter" panose="020B0502030000000004" pitchFamily="34" charset="0"/>
          <a:cs typeface="Malgun Gothic Semilight" panose="020B0502040204020203" pitchFamily="34" charset="-128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FFEC00"/>
        </a:buClr>
        <a:buFont typeface="Arial" panose="020B0604020202020204" pitchFamily="34" charset="0"/>
        <a:buNone/>
        <a:defRPr sz="1800" u="none" kern="1200">
          <a:solidFill>
            <a:schemeClr val="bg1">
              <a:lumMod val="50000"/>
            </a:schemeClr>
          </a:solidFill>
          <a:latin typeface="Inter" panose="020B0502030000000004" pitchFamily="34" charset="0"/>
          <a:ea typeface="Inter" panose="020B0502030000000004" pitchFamily="34" charset="0"/>
          <a:cs typeface="Malgun Gothic Semilight" panose="020B0502040204020203" pitchFamily="34" charset="-128"/>
        </a:defRPr>
      </a:lvl2pPr>
      <a:lvl3pPr marL="1163638" indent="-249238" algn="l" defTabSz="914400" rtl="0" eaLnBrk="1" latinLnBrk="0" hangingPunct="1">
        <a:lnSpc>
          <a:spcPct val="90000"/>
        </a:lnSpc>
        <a:spcBef>
          <a:spcPts val="500"/>
        </a:spcBef>
        <a:buClr>
          <a:srgbClr val="FFEC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Malgun Gothic Semilight" panose="020B0502040204020203" pitchFamily="34" charset="-128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kern="12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Inter" panose="020B0502030000000004" pitchFamily="34" charset="0"/>
          <a:ea typeface="Inter" panose="020B0502030000000004" pitchFamily="34" charset="0"/>
          <a:cs typeface="Malgun Gothic Semilight" panose="020B0502040204020203" pitchFamily="34" charset="-128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Malgun Gothic Semilight" panose="020B0502040204020203" pitchFamily="34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01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orient="horz" pos="640" userDrawn="1">
          <p15:clr>
            <a:srgbClr val="F26B43"/>
          </p15:clr>
        </p15:guide>
        <p15:guide id="4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51.gif"/><Relationship Id="rId18" Type="http://schemas.openxmlformats.org/officeDocument/2006/relationships/image" Target="../media/image68.png"/><Relationship Id="rId3" Type="http://schemas.openxmlformats.org/officeDocument/2006/relationships/image" Target="../media/image56.png"/><Relationship Id="rId21" Type="http://schemas.openxmlformats.org/officeDocument/2006/relationships/image" Target="../media/image70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67.gif"/><Relationship Id="rId2" Type="http://schemas.openxmlformats.org/officeDocument/2006/relationships/image" Target="../media/image55.png"/><Relationship Id="rId16" Type="http://schemas.openxmlformats.org/officeDocument/2006/relationships/image" Target="../media/image53.gif"/><Relationship Id="rId20" Type="http://schemas.openxmlformats.org/officeDocument/2006/relationships/image" Target="../media/image48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52.gif"/><Relationship Id="rId10" Type="http://schemas.openxmlformats.org/officeDocument/2006/relationships/image" Target="../media/image63.png"/><Relationship Id="rId19" Type="http://schemas.openxmlformats.org/officeDocument/2006/relationships/image" Target="../media/image69.gif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25.png"/><Relationship Id="rId5" Type="http://schemas.openxmlformats.org/officeDocument/2006/relationships/tags" Target="../tags/tag33.xml"/><Relationship Id="rId10" Type="http://schemas.openxmlformats.org/officeDocument/2006/relationships/image" Target="../media/image24.gif"/><Relationship Id="rId4" Type="http://schemas.openxmlformats.org/officeDocument/2006/relationships/tags" Target="../tags/tag32.xml"/><Relationship Id="rId9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7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25.png"/><Relationship Id="rId5" Type="http://schemas.openxmlformats.org/officeDocument/2006/relationships/tags" Target="../tags/tag41.xml"/><Relationship Id="rId10" Type="http://schemas.openxmlformats.org/officeDocument/2006/relationships/image" Target="../media/image24.gif"/><Relationship Id="rId4" Type="http://schemas.openxmlformats.org/officeDocument/2006/relationships/tags" Target="../tags/tag40.xml"/><Relationship Id="rId9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gif"/><Relationship Id="rId5" Type="http://schemas.openxmlformats.org/officeDocument/2006/relationships/image" Target="../media/image84.gif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93.svg"/><Relationship Id="rId5" Type="http://schemas.openxmlformats.org/officeDocument/2006/relationships/tags" Target="../tags/tag49.xml"/><Relationship Id="rId10" Type="http://schemas.openxmlformats.org/officeDocument/2006/relationships/image" Target="../media/image92.png"/><Relationship Id="rId4" Type="http://schemas.openxmlformats.org/officeDocument/2006/relationships/tags" Target="../tags/tag48.xml"/><Relationship Id="rId9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4.gif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5" Type="http://schemas.openxmlformats.org/officeDocument/2006/relationships/chart" Target="../charts/chart1.xml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3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5.png"/><Relationship Id="rId5" Type="http://schemas.openxmlformats.org/officeDocument/2006/relationships/tags" Target="../tags/tag16.xml"/><Relationship Id="rId10" Type="http://schemas.openxmlformats.org/officeDocument/2006/relationships/image" Target="../media/image24.gif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image" Target="../media/image24.gif"/><Relationship Id="rId18" Type="http://schemas.openxmlformats.org/officeDocument/2006/relationships/image" Target="../media/image50.gif"/><Relationship Id="rId3" Type="http://schemas.openxmlformats.org/officeDocument/2006/relationships/tags" Target="../tags/tag22.xml"/><Relationship Id="rId21" Type="http://schemas.openxmlformats.org/officeDocument/2006/relationships/image" Target="../media/image53.gif"/><Relationship Id="rId7" Type="http://schemas.openxmlformats.org/officeDocument/2006/relationships/tags" Target="../tags/tag26.xml"/><Relationship Id="rId12" Type="http://schemas.openxmlformats.org/officeDocument/2006/relationships/image" Target="../media/image45.png"/><Relationship Id="rId17" Type="http://schemas.openxmlformats.org/officeDocument/2006/relationships/image" Target="../media/image49.jpeg"/><Relationship Id="rId2" Type="http://schemas.openxmlformats.org/officeDocument/2006/relationships/tags" Target="../tags/tag21.xml"/><Relationship Id="rId16" Type="http://schemas.openxmlformats.org/officeDocument/2006/relationships/image" Target="../media/image48.gif"/><Relationship Id="rId20" Type="http://schemas.openxmlformats.org/officeDocument/2006/relationships/image" Target="../media/image52.gif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24.xml"/><Relationship Id="rId15" Type="http://schemas.openxmlformats.org/officeDocument/2006/relationships/image" Target="../media/image47.png"/><Relationship Id="rId10" Type="http://schemas.openxmlformats.org/officeDocument/2006/relationships/slideLayout" Target="../slideLayouts/slideLayout14.xml"/><Relationship Id="rId19" Type="http://schemas.openxmlformats.org/officeDocument/2006/relationships/image" Target="../media/image51.gif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image" Target="../media/image46.png"/><Relationship Id="rId22" Type="http://schemas.openxmlformats.org/officeDocument/2006/relationships/image" Target="../media/image5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7" descr="Ein Bild, das draußen, Küste enthält.&#10;&#10;Automatisch generierte Beschreibung">
            <a:extLst>
              <a:ext uri="{FF2B5EF4-FFF2-40B4-BE49-F238E27FC236}">
                <a16:creationId xmlns:a16="http://schemas.microsoft.com/office/drawing/2014/main" id="{0240CD24-ED1B-6B56-5EDA-79BA39AE2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9" r="29139"/>
          <a:stretch>
            <a:fillRect/>
          </a:stretch>
        </p:blipFill>
        <p:spPr>
          <a:xfrm>
            <a:off x="6136611" y="3672881"/>
            <a:ext cx="6043802" cy="237473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D9173F-D913-4CAA-81B1-E2AE25012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Infoveranstaltung </a:t>
            </a:r>
          </a:p>
          <a:p>
            <a:r>
              <a:rPr lang="de-DE" b="0"/>
              <a:t>28.06.2023</a:t>
            </a:r>
            <a:endParaRPr lang="de-DE" b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A614CCA-3C79-45E5-BA95-2146788CC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M.Sc. Tobias Nusser | </a:t>
            </a:r>
            <a:r>
              <a:rPr lang="de-DE" sz="1600" dirty="0" err="1"/>
              <a:t>B.Eng</a:t>
            </a:r>
            <a:r>
              <a:rPr lang="de-DE" sz="1600" dirty="0"/>
              <a:t>. Sven Dietterle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DED53A-AF24-4259-8E3C-3C4331C5D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Kommunale Wärmeplanung Rastatt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849406F-2B73-4AAE-B10D-83F2CABF6181}"/>
              </a:ext>
            </a:extLst>
          </p:cNvPr>
          <p:cNvSpPr txBox="1"/>
          <p:nvPr/>
        </p:nvSpPr>
        <p:spPr>
          <a:xfrm>
            <a:off x="47625" y="6083628"/>
            <a:ext cx="5062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Bild: Umweltministerium Baden-Württemberg</a:t>
            </a:r>
          </a:p>
        </p:txBody>
      </p:sp>
      <p:pic>
        <p:nvPicPr>
          <p:cNvPr id="8" name="Bildplatzhalter 8">
            <a:extLst>
              <a:ext uri="{FF2B5EF4-FFF2-40B4-BE49-F238E27FC236}">
                <a16:creationId xmlns:a16="http://schemas.microsoft.com/office/drawing/2014/main" id="{AE9BDAD1-B4BC-22C7-06AD-77A32BA3A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5" b="13525"/>
          <a:stretch>
            <a:fillRect/>
          </a:stretch>
        </p:blipFill>
        <p:spPr>
          <a:xfrm>
            <a:off x="0" y="3933063"/>
            <a:ext cx="5381625" cy="2114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FD93783-74B7-3E61-6C7E-0991939AB8BD}"/>
              </a:ext>
            </a:extLst>
          </p:cNvPr>
          <p:cNvSpPr txBox="1"/>
          <p:nvPr/>
        </p:nvSpPr>
        <p:spPr>
          <a:xfrm>
            <a:off x="6136611" y="6083005"/>
            <a:ext cx="5062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Bild: Stadt Rastatt</a:t>
            </a:r>
          </a:p>
        </p:txBody>
      </p:sp>
    </p:spTree>
    <p:extLst>
      <p:ext uri="{BB962C8B-B14F-4D97-AF65-F5344CB8AC3E}">
        <p14:creationId xmlns:p14="http://schemas.microsoft.com/office/powerpoint/2010/main" val="2344214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5F70AAA4-728A-406B-9654-C96E2342CFEF}"/>
              </a:ext>
            </a:extLst>
          </p:cNvPr>
          <p:cNvSpPr/>
          <p:nvPr/>
        </p:nvSpPr>
        <p:spPr>
          <a:xfrm>
            <a:off x="367809" y="4693484"/>
            <a:ext cx="2808000" cy="1764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9" name="Grafik 98">
            <a:extLst>
              <a:ext uri="{FF2B5EF4-FFF2-40B4-BE49-F238E27FC236}">
                <a16:creationId xmlns:a16="http://schemas.microsoft.com/office/drawing/2014/main" id="{30A59C81-BAE2-FB0C-DEDF-35D78B322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18" t="25964" r="27549" b="15840"/>
          <a:stretch/>
        </p:blipFill>
        <p:spPr>
          <a:xfrm>
            <a:off x="539474" y="4892944"/>
            <a:ext cx="2520000" cy="1516349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F7355A6D-712D-43A9-9828-D4AD8A6F9108}"/>
              </a:ext>
            </a:extLst>
          </p:cNvPr>
          <p:cNvSpPr/>
          <p:nvPr/>
        </p:nvSpPr>
        <p:spPr>
          <a:xfrm>
            <a:off x="3253884" y="4693484"/>
            <a:ext cx="2808000" cy="1764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5" name="Grafik 94">
            <a:extLst>
              <a:ext uri="{FF2B5EF4-FFF2-40B4-BE49-F238E27FC236}">
                <a16:creationId xmlns:a16="http://schemas.microsoft.com/office/drawing/2014/main" id="{6AF0CD11-AF64-6B9E-EC9D-862E1176B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36" t="22181" r="27757" b="16663"/>
          <a:stretch/>
        </p:blipFill>
        <p:spPr>
          <a:xfrm>
            <a:off x="3420615" y="4724857"/>
            <a:ext cx="2520000" cy="158872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95395D1-4E0C-497E-ADE9-598600091CFC}"/>
              </a:ext>
            </a:extLst>
          </p:cNvPr>
          <p:cNvSpPr/>
          <p:nvPr/>
        </p:nvSpPr>
        <p:spPr>
          <a:xfrm>
            <a:off x="6126200" y="2845728"/>
            <a:ext cx="2808000" cy="1764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3" name="Grafik 92">
            <a:extLst>
              <a:ext uri="{FF2B5EF4-FFF2-40B4-BE49-F238E27FC236}">
                <a16:creationId xmlns:a16="http://schemas.microsoft.com/office/drawing/2014/main" id="{34291440-2956-3F2B-F6F2-E2F54831ED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18" t="35274" r="27549" b="15216"/>
          <a:stretch/>
        </p:blipFill>
        <p:spPr>
          <a:xfrm>
            <a:off x="6301811" y="3099567"/>
            <a:ext cx="2520000" cy="129004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60E62A2-B22E-45EE-96C5-E75B49DFCF01}"/>
              </a:ext>
            </a:extLst>
          </p:cNvPr>
          <p:cNvSpPr/>
          <p:nvPr/>
        </p:nvSpPr>
        <p:spPr>
          <a:xfrm>
            <a:off x="3240125" y="2845728"/>
            <a:ext cx="2808000" cy="1764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3FBE4846-B836-9216-48C5-F4C61E0345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35" t="19740" r="27123" b="20684"/>
          <a:stretch/>
        </p:blipFill>
        <p:spPr>
          <a:xfrm>
            <a:off x="3453776" y="2960338"/>
            <a:ext cx="2505943" cy="15225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FA5D4540-1995-48DC-B973-1EAC62FEC70C}"/>
              </a:ext>
            </a:extLst>
          </p:cNvPr>
          <p:cNvSpPr/>
          <p:nvPr/>
        </p:nvSpPr>
        <p:spPr>
          <a:xfrm>
            <a:off x="6126200" y="997878"/>
            <a:ext cx="2808000" cy="1764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5" name="Grafik 84">
            <a:extLst>
              <a:ext uri="{FF2B5EF4-FFF2-40B4-BE49-F238E27FC236}">
                <a16:creationId xmlns:a16="http://schemas.microsoft.com/office/drawing/2014/main" id="{B0076D86-F5BC-C485-B1D9-A9F474B3C6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02" t="20042" r="27549" b="30918"/>
          <a:stretch/>
        </p:blipFill>
        <p:spPr>
          <a:xfrm>
            <a:off x="6220885" y="1268990"/>
            <a:ext cx="2520000" cy="127743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C760CBF-7142-40C4-BBD5-42E8ED2667D3}"/>
              </a:ext>
            </a:extLst>
          </p:cNvPr>
          <p:cNvSpPr/>
          <p:nvPr/>
        </p:nvSpPr>
        <p:spPr>
          <a:xfrm>
            <a:off x="354050" y="997878"/>
            <a:ext cx="2808000" cy="1764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3" name="Grafik 82">
            <a:extLst>
              <a:ext uri="{FF2B5EF4-FFF2-40B4-BE49-F238E27FC236}">
                <a16:creationId xmlns:a16="http://schemas.microsoft.com/office/drawing/2014/main" id="{AB6ECA45-DE5C-1459-B569-8324C0A4AE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41" t="22245" r="10729" b="15120"/>
          <a:stretch/>
        </p:blipFill>
        <p:spPr>
          <a:xfrm>
            <a:off x="489438" y="1258927"/>
            <a:ext cx="2520000" cy="1446430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0D16DCA4-A1A9-4835-9AD4-D4ED82F6C6AD}"/>
              </a:ext>
            </a:extLst>
          </p:cNvPr>
          <p:cNvSpPr/>
          <p:nvPr/>
        </p:nvSpPr>
        <p:spPr>
          <a:xfrm>
            <a:off x="6139959" y="4693484"/>
            <a:ext cx="2808000" cy="1764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6DE150C-4CC3-4BF2-9F0A-CB2F2E65CC4F}"/>
              </a:ext>
            </a:extLst>
          </p:cNvPr>
          <p:cNvSpPr/>
          <p:nvPr/>
        </p:nvSpPr>
        <p:spPr>
          <a:xfrm>
            <a:off x="9012275" y="2845728"/>
            <a:ext cx="2808000" cy="1764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F393703-4DA5-40A4-96C3-4A668CC11839}"/>
              </a:ext>
            </a:extLst>
          </p:cNvPr>
          <p:cNvSpPr/>
          <p:nvPr/>
        </p:nvSpPr>
        <p:spPr>
          <a:xfrm>
            <a:off x="3240125" y="997878"/>
            <a:ext cx="2808000" cy="1764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03F50E2-9ED7-4807-831D-B8D0A350E9ED}"/>
              </a:ext>
            </a:extLst>
          </p:cNvPr>
          <p:cNvSpPr/>
          <p:nvPr/>
        </p:nvSpPr>
        <p:spPr>
          <a:xfrm>
            <a:off x="354050" y="2836203"/>
            <a:ext cx="2808000" cy="1764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242C77E-E9AB-4FE6-A4F5-CE6B14EF037A}"/>
              </a:ext>
            </a:extLst>
          </p:cNvPr>
          <p:cNvSpPr/>
          <p:nvPr/>
        </p:nvSpPr>
        <p:spPr>
          <a:xfrm>
            <a:off x="9012275" y="997878"/>
            <a:ext cx="2808000" cy="1764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0" name="Grafik 59">
            <a:extLst>
              <a:ext uri="{FF2B5EF4-FFF2-40B4-BE49-F238E27FC236}">
                <a16:creationId xmlns:a16="http://schemas.microsoft.com/office/drawing/2014/main" id="{8A845CAB-B3D1-3910-E302-F57C0A6AC7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821" t="18723" r="8915" b="16826"/>
          <a:stretch/>
        </p:blipFill>
        <p:spPr>
          <a:xfrm>
            <a:off x="3407779" y="1118270"/>
            <a:ext cx="2520000" cy="157598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F5F6736A-0915-A9E4-19AF-B03A7827BC1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949" t="14430" r="28664" b="18268"/>
          <a:stretch/>
        </p:blipFill>
        <p:spPr>
          <a:xfrm>
            <a:off x="6225460" y="4815818"/>
            <a:ext cx="2520000" cy="1555016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9413B161-7377-6A71-2AB7-A7AE177CE2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949" t="14430" r="28664" b="18268"/>
          <a:stretch/>
        </p:blipFill>
        <p:spPr>
          <a:xfrm>
            <a:off x="9224300" y="3020806"/>
            <a:ext cx="2520000" cy="1555016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F5FAD806-6784-B3AD-2B3F-2BD9B3191A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949" t="14430" r="28664" b="18268"/>
          <a:stretch/>
        </p:blipFill>
        <p:spPr>
          <a:xfrm>
            <a:off x="9224300" y="1155995"/>
            <a:ext cx="2520000" cy="1555016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B65678A3-6F10-F110-95DE-28BACAEC76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792" t="18650" r="29110" b="17620"/>
          <a:stretch/>
        </p:blipFill>
        <p:spPr>
          <a:xfrm>
            <a:off x="609505" y="3039533"/>
            <a:ext cx="2520000" cy="1516532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678CEE24-59E6-4C96-BE26-95314D689E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0379" y="2877776"/>
            <a:ext cx="252000" cy="252000"/>
          </a:xfrm>
          <a:prstGeom prst="rect">
            <a:avLst/>
          </a:prstGeom>
        </p:spPr>
      </p:pic>
      <p:sp>
        <p:nvSpPr>
          <p:cNvPr id="75" name="Textfeld 74">
            <a:extLst>
              <a:ext uri="{FF2B5EF4-FFF2-40B4-BE49-F238E27FC236}">
                <a16:creationId xmlns:a16="http://schemas.microsoft.com/office/drawing/2014/main" id="{4C9FC22D-AE08-4207-9542-C9A5CF77033E}"/>
              </a:ext>
            </a:extLst>
          </p:cNvPr>
          <p:cNvSpPr txBox="1"/>
          <p:nvPr/>
        </p:nvSpPr>
        <p:spPr>
          <a:xfrm>
            <a:off x="367809" y="1043483"/>
            <a:ext cx="276903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pPr algn="ctr"/>
            <a:r>
              <a:rPr lang="de-DE" sz="1400" b="1" dirty="0">
                <a:sym typeface="Symbol" panose="05050102010706020507" pitchFamily="18" charset="2"/>
              </a:rPr>
              <a:t>Abwärme Industrie</a:t>
            </a:r>
            <a:endParaRPr lang="de-DE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BFC5D5-949C-47BF-9BE0-0314880AA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Potenzialanalyse</a:t>
            </a:r>
            <a:br>
              <a:rPr lang="de-DE" dirty="0"/>
            </a:br>
            <a:r>
              <a:rPr lang="de-DE" sz="2200" b="0" dirty="0"/>
              <a:t>Erneuerbare Energien</a:t>
            </a:r>
            <a:endParaRPr lang="de-DE" sz="2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0426FF3-B11B-40CA-A054-A1262A0F9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558" y="6540047"/>
            <a:ext cx="222650" cy="222650"/>
          </a:xfrm>
        </p:spPr>
        <p:txBody>
          <a:bodyPr/>
          <a:lstStyle/>
          <a:p>
            <a:fld id="{B7021877-68E2-4E46-B8FF-898E21A3690B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BF75BB6-EE9C-44BF-A045-6032FCC98694}"/>
              </a:ext>
            </a:extLst>
          </p:cNvPr>
          <p:cNvSpPr txBox="1"/>
          <p:nvPr/>
        </p:nvSpPr>
        <p:spPr>
          <a:xfrm>
            <a:off x="367809" y="2546434"/>
            <a:ext cx="2783919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  <a:sym typeface="Symbol" panose="05050102010706020507" pitchFamily="18" charset="2"/>
              </a:rPr>
              <a:t> 12 %</a:t>
            </a:r>
            <a:endParaRPr lang="de-DE" sz="1400" b="1" dirty="0">
              <a:solidFill>
                <a:schemeClr val="accent5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97F1BC4-31E2-4CDA-AC73-B2DFBCE3A14E}"/>
              </a:ext>
            </a:extLst>
          </p:cNvPr>
          <p:cNvSpPr txBox="1"/>
          <p:nvPr/>
        </p:nvSpPr>
        <p:spPr>
          <a:xfrm>
            <a:off x="3253884" y="4387075"/>
            <a:ext cx="2794241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  <a:sym typeface="Symbol" panose="05050102010706020507" pitchFamily="18" charset="2"/>
              </a:rPr>
              <a:t> 20 %</a:t>
            </a:r>
            <a:endParaRPr lang="de-DE" sz="1400" b="1" dirty="0">
              <a:solidFill>
                <a:schemeClr val="accent5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610E822-D12F-4BC9-ABA9-B2DCE6BAAD1C}"/>
              </a:ext>
            </a:extLst>
          </p:cNvPr>
          <p:cNvSpPr txBox="1"/>
          <p:nvPr/>
        </p:nvSpPr>
        <p:spPr>
          <a:xfrm>
            <a:off x="3253884" y="2546434"/>
            <a:ext cx="2747796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  <a:sym typeface="Symbol" panose="05050102010706020507" pitchFamily="18" charset="2"/>
              </a:rPr>
              <a:t> 6 %</a:t>
            </a:r>
            <a:endParaRPr lang="de-DE" sz="1400" b="1" dirty="0">
              <a:solidFill>
                <a:schemeClr val="accent5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C5F31D6-359B-4FBA-B3D6-BA2691D04BF3}"/>
              </a:ext>
            </a:extLst>
          </p:cNvPr>
          <p:cNvSpPr txBox="1"/>
          <p:nvPr/>
        </p:nvSpPr>
        <p:spPr>
          <a:xfrm>
            <a:off x="442803" y="6235231"/>
            <a:ext cx="2713342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  <a:sym typeface="Symbol" panose="05050102010706020507" pitchFamily="18" charset="2"/>
              </a:rPr>
              <a:t> 10 %</a:t>
            </a:r>
            <a:endParaRPr lang="de-DE" sz="1400" b="1" dirty="0">
              <a:solidFill>
                <a:schemeClr val="accent5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03AFF5A-6D7F-4DB3-90D9-AA41790CD995}"/>
              </a:ext>
            </a:extLst>
          </p:cNvPr>
          <p:cNvSpPr txBox="1"/>
          <p:nvPr/>
        </p:nvSpPr>
        <p:spPr>
          <a:xfrm>
            <a:off x="6139959" y="2546434"/>
            <a:ext cx="2794241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  <a:sym typeface="Symbol" panose="05050102010706020507" pitchFamily="18" charset="2"/>
              </a:rPr>
              <a:t> 2 %</a:t>
            </a:r>
            <a:endParaRPr lang="de-DE" sz="1400" b="1" dirty="0">
              <a:solidFill>
                <a:schemeClr val="accent5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563117C-09E0-4CF7-A3E7-D32B77C5C3C2}"/>
              </a:ext>
            </a:extLst>
          </p:cNvPr>
          <p:cNvSpPr txBox="1"/>
          <p:nvPr/>
        </p:nvSpPr>
        <p:spPr>
          <a:xfrm>
            <a:off x="9044819" y="2546434"/>
            <a:ext cx="2720082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  <a:sym typeface="Symbol" panose="05050102010706020507" pitchFamily="18" charset="2"/>
              </a:rPr>
              <a:t> - %</a:t>
            </a:r>
            <a:endParaRPr lang="de-DE" sz="1400" b="1" dirty="0">
              <a:solidFill>
                <a:schemeClr val="accent5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7751B90-BE81-4A1D-819D-8DC8F6B17620}"/>
              </a:ext>
            </a:extLst>
          </p:cNvPr>
          <p:cNvSpPr txBox="1"/>
          <p:nvPr/>
        </p:nvSpPr>
        <p:spPr>
          <a:xfrm>
            <a:off x="3361676" y="2884124"/>
            <a:ext cx="2686449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pPr algn="ctr"/>
            <a:r>
              <a:rPr lang="de-DE" sz="1400" b="1" dirty="0">
                <a:sym typeface="Symbol" panose="05050102010706020507" pitchFamily="18" charset="2"/>
              </a:rPr>
              <a:t>Geothermie Sonden </a:t>
            </a:r>
            <a:r>
              <a:rPr lang="de-DE" sz="1400" b="1" dirty="0" err="1">
                <a:sym typeface="Symbol" panose="05050102010706020507" pitchFamily="18" charset="2"/>
              </a:rPr>
              <a:t>dez.</a:t>
            </a:r>
            <a:endParaRPr lang="de-DE" sz="1400" b="1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D0BCDBD-528E-472C-98D2-AD7A04A90F0A}"/>
              </a:ext>
            </a:extLst>
          </p:cNvPr>
          <p:cNvSpPr txBox="1"/>
          <p:nvPr/>
        </p:nvSpPr>
        <p:spPr>
          <a:xfrm>
            <a:off x="3546622" y="1043483"/>
            <a:ext cx="245505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pPr algn="ctr"/>
            <a:r>
              <a:rPr lang="de-DE" sz="1400" b="1" dirty="0">
                <a:sym typeface="Symbol" panose="05050102010706020507" pitchFamily="18" charset="2"/>
              </a:rPr>
              <a:t>Abwasser - Kanal</a:t>
            </a:r>
            <a:endParaRPr lang="de-DE" sz="1400" b="1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4DEC3A0-89F5-4B74-B123-888B6DD59C70}"/>
              </a:ext>
            </a:extLst>
          </p:cNvPr>
          <p:cNvSpPr txBox="1"/>
          <p:nvPr/>
        </p:nvSpPr>
        <p:spPr>
          <a:xfrm>
            <a:off x="620373" y="4732280"/>
            <a:ext cx="2535771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pPr algn="ctr"/>
            <a:r>
              <a:rPr lang="de-DE" sz="1400" b="1" dirty="0">
                <a:sym typeface="Symbol" panose="05050102010706020507" pitchFamily="18" charset="2"/>
              </a:rPr>
              <a:t>Solarthermie dezentral</a:t>
            </a:r>
            <a:endParaRPr lang="de-DE" sz="1400" b="1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45FE772-72A0-492B-94CC-34001D197BE8}"/>
              </a:ext>
            </a:extLst>
          </p:cNvPr>
          <p:cNvSpPr txBox="1"/>
          <p:nvPr/>
        </p:nvSpPr>
        <p:spPr>
          <a:xfrm>
            <a:off x="6445318" y="1043483"/>
            <a:ext cx="2488882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pPr algn="ctr"/>
            <a:r>
              <a:rPr lang="de-DE" sz="1400" b="1" dirty="0">
                <a:sym typeface="Symbol" panose="05050102010706020507" pitchFamily="18" charset="2"/>
              </a:rPr>
              <a:t>Abwasser - Kläranlage</a:t>
            </a:r>
            <a:endParaRPr lang="de-DE" sz="1400" b="1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4E0893E-00DC-4F29-B8DC-AEFAED317B2C}"/>
              </a:ext>
            </a:extLst>
          </p:cNvPr>
          <p:cNvSpPr txBox="1"/>
          <p:nvPr/>
        </p:nvSpPr>
        <p:spPr>
          <a:xfrm>
            <a:off x="9301979" y="1043483"/>
            <a:ext cx="2523586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pPr algn="ctr"/>
            <a:r>
              <a:rPr lang="de-DE" sz="1400" b="1" dirty="0">
                <a:sym typeface="Symbol" panose="05050102010706020507" pitchFamily="18" charset="2"/>
              </a:rPr>
              <a:t>Oberflächengewässer </a:t>
            </a:r>
            <a:endParaRPr lang="de-DE" sz="1400" b="1" dirty="0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86932FFB-FAF8-45C1-8B7D-50FC3E6ED1D6}"/>
              </a:ext>
            </a:extLst>
          </p:cNvPr>
          <p:cNvGrpSpPr>
            <a:grpSpLocks noChangeAspect="1"/>
          </p:cNvGrpSpPr>
          <p:nvPr/>
        </p:nvGrpSpPr>
        <p:grpSpPr>
          <a:xfrm>
            <a:off x="3294335" y="1037625"/>
            <a:ext cx="253190" cy="252000"/>
            <a:chOff x="-1102795" y="3946594"/>
            <a:chExt cx="866151" cy="864000"/>
          </a:xfrm>
        </p:grpSpPr>
        <p:sp>
          <p:nvSpPr>
            <p:cNvPr id="34" name="Rechteck: abgerundete Ecken 12">
              <a:extLst>
                <a:ext uri="{FF2B5EF4-FFF2-40B4-BE49-F238E27FC236}">
                  <a16:creationId xmlns:a16="http://schemas.microsoft.com/office/drawing/2014/main" id="{C6644725-F9FF-44EE-A8BE-414B01129777}"/>
                </a:ext>
              </a:extLst>
            </p:cNvPr>
            <p:cNvSpPr/>
            <p:nvPr/>
          </p:nvSpPr>
          <p:spPr>
            <a:xfrm>
              <a:off x="-1100644" y="3946594"/>
              <a:ext cx="864000" cy="864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5" name="Grafik 34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104539DE-B3D0-4C4D-81A1-9618176DF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102795" y="3946594"/>
              <a:ext cx="864000" cy="864000"/>
            </a:xfrm>
            <a:prstGeom prst="rect">
              <a:avLst/>
            </a:prstGeom>
          </p:spPr>
        </p:pic>
      </p:grpSp>
      <p:pic>
        <p:nvPicPr>
          <p:cNvPr id="36" name="Grafik 35" descr="Ein Bild, das Spiegel, Tisch enthält.&#10;&#10;Automatisch generierte Beschreibung">
            <a:extLst>
              <a:ext uri="{FF2B5EF4-FFF2-40B4-BE49-F238E27FC236}">
                <a16:creationId xmlns:a16="http://schemas.microsoft.com/office/drawing/2014/main" id="{02397546-B3C8-42DE-9A5E-7BA722EA35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01810" y="2870297"/>
            <a:ext cx="252000" cy="252000"/>
          </a:xfrm>
          <a:prstGeom prst="rect">
            <a:avLst/>
          </a:prstGeom>
        </p:spPr>
      </p:pic>
      <p:pic>
        <p:nvPicPr>
          <p:cNvPr id="37" name="Picture 22" descr="\\dl380-main\Readdata\B Energiekonzeption\8 Piktogramme und Grafiken\0 Piktogramme\Piktogramme einzeln\Solarthermie.jpg">
            <a:extLst>
              <a:ext uri="{FF2B5EF4-FFF2-40B4-BE49-F238E27FC236}">
                <a16:creationId xmlns:a16="http://schemas.microsoft.com/office/drawing/2014/main" id="{858EA717-1599-4C92-960A-75DFD05B9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9" y="4699403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1" descr="\\dl380-main\Readdata\B Energiekonzeption\8 Piktogramme und Grafiken\0 Piktogramme\Piktogramme einzeln\Wasser_kein_Trinkwasser.gif">
            <a:extLst>
              <a:ext uri="{FF2B5EF4-FFF2-40B4-BE49-F238E27FC236}">
                <a16:creationId xmlns:a16="http://schemas.microsoft.com/office/drawing/2014/main" id="{B45A247D-BFEE-4661-8B27-E2EDE74B7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979" y="1029960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2B9BF616-B50F-4A53-B770-EDF2A2F768E3}"/>
              </a:ext>
            </a:extLst>
          </p:cNvPr>
          <p:cNvGrpSpPr>
            <a:grpSpLocks noChangeAspect="1"/>
          </p:cNvGrpSpPr>
          <p:nvPr/>
        </p:nvGrpSpPr>
        <p:grpSpPr>
          <a:xfrm>
            <a:off x="6190631" y="1029960"/>
            <a:ext cx="253190" cy="252000"/>
            <a:chOff x="-1102795" y="3946594"/>
            <a:chExt cx="866151" cy="864000"/>
          </a:xfrm>
        </p:grpSpPr>
        <p:sp>
          <p:nvSpPr>
            <p:cNvPr id="40" name="Rechteck: abgerundete Ecken 12">
              <a:extLst>
                <a:ext uri="{FF2B5EF4-FFF2-40B4-BE49-F238E27FC236}">
                  <a16:creationId xmlns:a16="http://schemas.microsoft.com/office/drawing/2014/main" id="{56B90262-106A-4DE0-B482-81E719D30525}"/>
                </a:ext>
              </a:extLst>
            </p:cNvPr>
            <p:cNvSpPr/>
            <p:nvPr/>
          </p:nvSpPr>
          <p:spPr>
            <a:xfrm>
              <a:off x="-1100644" y="3946594"/>
              <a:ext cx="864000" cy="864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1" name="Grafik 40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DF0F9173-F03E-4020-B218-290856914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102795" y="3946594"/>
              <a:ext cx="864000" cy="864000"/>
            </a:xfrm>
            <a:prstGeom prst="rect">
              <a:avLst/>
            </a:prstGeom>
          </p:spPr>
        </p:pic>
      </p:grpSp>
      <p:pic>
        <p:nvPicPr>
          <p:cNvPr id="42" name="Picture 4" descr="\\dl380-main\Readdata\B Energiekonzeption\8 Piktogramme und Grafiken\0 Piktogramme\Piktogramme einzeln\Fabrik_Herstellung_Produktion.gif">
            <a:extLst>
              <a:ext uri="{FF2B5EF4-FFF2-40B4-BE49-F238E27FC236}">
                <a16:creationId xmlns:a16="http://schemas.microsoft.com/office/drawing/2014/main" id="{9043848C-BBC5-47DA-B393-5BA8EC677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67" y="1034846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B67E52B7-1341-4285-A234-3734FBC4C4B6}"/>
              </a:ext>
            </a:extLst>
          </p:cNvPr>
          <p:cNvSpPr txBox="1"/>
          <p:nvPr/>
        </p:nvSpPr>
        <p:spPr>
          <a:xfrm>
            <a:off x="367809" y="4382456"/>
            <a:ext cx="276903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  <a:sym typeface="Symbol" panose="05050102010706020507" pitchFamily="18" charset="2"/>
              </a:rPr>
              <a:t> 0,5 %</a:t>
            </a:r>
            <a:endParaRPr lang="de-DE" sz="1400" b="1" dirty="0">
              <a:solidFill>
                <a:schemeClr val="accent5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110B2828-8693-41DA-A512-137A0E0C9B28}"/>
              </a:ext>
            </a:extLst>
          </p:cNvPr>
          <p:cNvSpPr txBox="1"/>
          <p:nvPr/>
        </p:nvSpPr>
        <p:spPr>
          <a:xfrm>
            <a:off x="627359" y="2884124"/>
            <a:ext cx="251590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pPr algn="ctr"/>
            <a:r>
              <a:rPr lang="de-DE" sz="1400" b="1" dirty="0">
                <a:sym typeface="Symbol" panose="05050102010706020507" pitchFamily="18" charset="2"/>
              </a:rPr>
              <a:t>Geothermie Kollektoren</a:t>
            </a:r>
            <a:endParaRPr lang="de-DE" sz="1400" b="1" dirty="0"/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36BFBF65-1A08-471E-84F9-7D42F4910DB6}"/>
              </a:ext>
            </a:extLst>
          </p:cNvPr>
          <p:cNvGrpSpPr/>
          <p:nvPr/>
        </p:nvGrpSpPr>
        <p:grpSpPr>
          <a:xfrm>
            <a:off x="381567" y="2885564"/>
            <a:ext cx="288000" cy="259141"/>
            <a:chOff x="6372106" y="3868176"/>
            <a:chExt cx="1045559" cy="936006"/>
          </a:xfrm>
        </p:grpSpPr>
        <p:sp>
          <p:nvSpPr>
            <p:cNvPr id="47" name="Abgerundetes Rechteck 16">
              <a:extLst>
                <a:ext uri="{FF2B5EF4-FFF2-40B4-BE49-F238E27FC236}">
                  <a16:creationId xmlns:a16="http://schemas.microsoft.com/office/drawing/2014/main" id="{2AE82FDD-58BE-483A-861D-E08CCFAFE9FA}"/>
                </a:ext>
              </a:extLst>
            </p:cNvPr>
            <p:cNvSpPr/>
            <p:nvPr/>
          </p:nvSpPr>
          <p:spPr>
            <a:xfrm>
              <a:off x="6372106" y="3868176"/>
              <a:ext cx="914864" cy="910213"/>
            </a:xfrm>
            <a:prstGeom prst="round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06EF1C28-B1F1-4B24-AFF9-410EA3B02CCC}"/>
                </a:ext>
              </a:extLst>
            </p:cNvPr>
            <p:cNvCxnSpPr/>
            <p:nvPr/>
          </p:nvCxnSpPr>
          <p:spPr>
            <a:xfrm>
              <a:off x="6445665" y="4475040"/>
              <a:ext cx="972000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DD5E800F-E70D-424E-A132-92042B38BB36}"/>
                </a:ext>
              </a:extLst>
            </p:cNvPr>
            <p:cNvCxnSpPr/>
            <p:nvPr/>
          </p:nvCxnSpPr>
          <p:spPr>
            <a:xfrm flipV="1">
              <a:off x="6700603" y="4267830"/>
              <a:ext cx="0" cy="21600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175E6142-855B-4C2E-8E42-E4C25D0F3D43}"/>
                </a:ext>
              </a:extLst>
            </p:cNvPr>
            <p:cNvCxnSpPr/>
            <p:nvPr/>
          </p:nvCxnSpPr>
          <p:spPr>
            <a:xfrm flipV="1">
              <a:off x="6980985" y="4259040"/>
              <a:ext cx="0" cy="21600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6AEA1526-044E-4AA9-89DB-A2AC70E03D5A}"/>
                </a:ext>
              </a:extLst>
            </p:cNvPr>
            <p:cNvSpPr/>
            <p:nvPr/>
          </p:nvSpPr>
          <p:spPr>
            <a:xfrm>
              <a:off x="6596159" y="4057428"/>
              <a:ext cx="216000" cy="216000"/>
            </a:xfrm>
            <a:prstGeom prst="ellipse">
              <a:avLst/>
            </a:prstGeom>
            <a:solidFill>
              <a:sysClr val="window" lastClr="FFFFFF">
                <a:lumMod val="50000"/>
              </a:sysClr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D0B03A6B-078E-4EE8-BA68-7260CEE6C374}"/>
                </a:ext>
              </a:extLst>
            </p:cNvPr>
            <p:cNvSpPr/>
            <p:nvPr/>
          </p:nvSpPr>
          <p:spPr>
            <a:xfrm>
              <a:off x="6872985" y="4057428"/>
              <a:ext cx="216000" cy="216000"/>
            </a:xfrm>
            <a:prstGeom prst="ellipse">
              <a:avLst/>
            </a:prstGeom>
            <a:solidFill>
              <a:sysClr val="window" lastClr="FFFFFF">
                <a:lumMod val="50000"/>
              </a:sysClr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29BF0DB7-3CFB-4A35-9D8E-E517FFDDAE0B}"/>
                </a:ext>
              </a:extLst>
            </p:cNvPr>
            <p:cNvCxnSpPr/>
            <p:nvPr/>
          </p:nvCxnSpPr>
          <p:spPr>
            <a:xfrm flipV="1">
              <a:off x="7243883" y="4444182"/>
              <a:ext cx="0" cy="360000"/>
            </a:xfrm>
            <a:prstGeom prst="line">
              <a:avLst/>
            </a:prstGeom>
            <a:noFill/>
            <a:ln w="3175" cap="flat" cmpd="sng" algn="ctr">
              <a:solidFill>
                <a:srgbClr val="DA1F28"/>
              </a:solidFill>
              <a:prstDash val="solid"/>
            </a:ln>
            <a:effectLst/>
          </p:spPr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7E83BBD2-4AF7-47A6-9D89-D88A00C1FA99}"/>
                </a:ext>
              </a:extLst>
            </p:cNvPr>
            <p:cNvCxnSpPr/>
            <p:nvPr/>
          </p:nvCxnSpPr>
          <p:spPr>
            <a:xfrm>
              <a:off x="6519073" y="4717332"/>
              <a:ext cx="720000" cy="0"/>
            </a:xfrm>
            <a:prstGeom prst="line">
              <a:avLst/>
            </a:prstGeom>
            <a:noFill/>
            <a:ln w="3175" cap="flat" cmpd="sng" algn="ctr">
              <a:solidFill>
                <a:srgbClr val="DA1F28"/>
              </a:solidFill>
              <a:prstDash val="solid"/>
            </a:ln>
            <a:effectLst/>
          </p:spPr>
        </p:cxn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CA337DFC-DAC3-4DC4-A37E-664A1BE1D06F}"/>
                </a:ext>
              </a:extLst>
            </p:cNvPr>
            <p:cNvCxnSpPr/>
            <p:nvPr/>
          </p:nvCxnSpPr>
          <p:spPr>
            <a:xfrm>
              <a:off x="6519073" y="4651127"/>
              <a:ext cx="720000" cy="0"/>
            </a:xfrm>
            <a:prstGeom prst="line">
              <a:avLst/>
            </a:prstGeom>
            <a:noFill/>
            <a:ln w="3175" cap="flat" cmpd="sng" algn="ctr">
              <a:solidFill>
                <a:srgbClr val="DA1F28"/>
              </a:solidFill>
              <a:prstDash val="solid"/>
            </a:ln>
            <a:effectLst/>
          </p:spPr>
        </p:cxn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4E0C5300-AEC6-448A-8B29-B2D658A9CDF5}"/>
                </a:ext>
              </a:extLst>
            </p:cNvPr>
            <p:cNvCxnSpPr/>
            <p:nvPr/>
          </p:nvCxnSpPr>
          <p:spPr>
            <a:xfrm>
              <a:off x="6519073" y="4580497"/>
              <a:ext cx="720000" cy="0"/>
            </a:xfrm>
            <a:prstGeom prst="line">
              <a:avLst/>
            </a:prstGeom>
            <a:noFill/>
            <a:ln w="3175" cap="flat" cmpd="sng" algn="ctr">
              <a:solidFill>
                <a:srgbClr val="DA1F28"/>
              </a:solidFill>
              <a:prstDash val="solid"/>
            </a:ln>
            <a:effectLst/>
          </p:spPr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AE451A02-5D2D-4914-83ED-0C6B312BC247}"/>
                </a:ext>
              </a:extLst>
            </p:cNvPr>
            <p:cNvCxnSpPr/>
            <p:nvPr/>
          </p:nvCxnSpPr>
          <p:spPr>
            <a:xfrm>
              <a:off x="6519073" y="4785610"/>
              <a:ext cx="720000" cy="0"/>
            </a:xfrm>
            <a:prstGeom prst="line">
              <a:avLst/>
            </a:prstGeom>
            <a:noFill/>
            <a:ln w="3175" cap="flat" cmpd="sng" algn="ctr">
              <a:solidFill>
                <a:srgbClr val="DA1F28"/>
              </a:solidFill>
              <a:prstDash val="solid"/>
            </a:ln>
            <a:effectLst/>
          </p:spPr>
        </p:cxnSp>
      </p:grpSp>
      <p:sp>
        <p:nvSpPr>
          <p:cNvPr id="63" name="Textfeld 62">
            <a:extLst>
              <a:ext uri="{FF2B5EF4-FFF2-40B4-BE49-F238E27FC236}">
                <a16:creationId xmlns:a16="http://schemas.microsoft.com/office/drawing/2014/main" id="{7F240152-60A8-4EBA-B192-4F69B8537B1E}"/>
              </a:ext>
            </a:extLst>
          </p:cNvPr>
          <p:cNvSpPr txBox="1"/>
          <p:nvPr/>
        </p:nvSpPr>
        <p:spPr>
          <a:xfrm>
            <a:off x="3282459" y="6234924"/>
            <a:ext cx="277064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  <a:sym typeface="Symbol" panose="05050102010706020507" pitchFamily="18" charset="2"/>
              </a:rPr>
              <a:t> 1 %</a:t>
            </a:r>
            <a:endParaRPr lang="de-DE" sz="1400" b="1" dirty="0">
              <a:solidFill>
                <a:schemeClr val="accent5"/>
              </a:solidFill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20A18E8F-CD80-49B4-920F-15E92D55D183}"/>
              </a:ext>
            </a:extLst>
          </p:cNvPr>
          <p:cNvSpPr txBox="1"/>
          <p:nvPr/>
        </p:nvSpPr>
        <p:spPr>
          <a:xfrm>
            <a:off x="6139959" y="4387075"/>
            <a:ext cx="264893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  <a:sym typeface="Symbol" panose="05050102010706020507" pitchFamily="18" charset="2"/>
              </a:rPr>
              <a:t> 2 %</a:t>
            </a:r>
            <a:endParaRPr lang="de-DE" sz="1400" b="1" dirty="0">
              <a:solidFill>
                <a:schemeClr val="accent5"/>
              </a:solidFill>
            </a:endParaRP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A2D5AFF5-78FA-4D69-9434-69394F4A8C66}"/>
              </a:ext>
            </a:extLst>
          </p:cNvPr>
          <p:cNvSpPr txBox="1"/>
          <p:nvPr/>
        </p:nvSpPr>
        <p:spPr>
          <a:xfrm>
            <a:off x="9026034" y="4387075"/>
            <a:ext cx="2780482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  <a:sym typeface="Symbol" panose="05050102010706020507" pitchFamily="18" charset="2"/>
              </a:rPr>
              <a:t> </a:t>
            </a:r>
            <a:r>
              <a:rPr lang="de-DE" sz="1400" b="1" dirty="0">
                <a:solidFill>
                  <a:schemeClr val="accent5"/>
                </a:solidFill>
                <a:sym typeface="Wingdings" panose="05000000000000000000" pitchFamily="2" charset="2"/>
              </a:rPr>
              <a:t>Einzelfallprüfung</a:t>
            </a:r>
            <a:endParaRPr lang="de-DE" sz="1200" b="1" dirty="0">
              <a:solidFill>
                <a:schemeClr val="accent5"/>
              </a:solidFill>
            </a:endParaRP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E568D00D-56B4-40BD-9894-A2A20B7C337F}"/>
              </a:ext>
            </a:extLst>
          </p:cNvPr>
          <p:cNvSpPr txBox="1"/>
          <p:nvPr/>
        </p:nvSpPr>
        <p:spPr>
          <a:xfrm>
            <a:off x="6177002" y="6225399"/>
            <a:ext cx="2780482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accent5"/>
                </a:solidFill>
                <a:sym typeface="Symbol" panose="05050102010706020507" pitchFamily="18" charset="2"/>
              </a:rPr>
              <a:t> </a:t>
            </a:r>
            <a:r>
              <a:rPr lang="de-DE" sz="1400" b="1" dirty="0">
                <a:solidFill>
                  <a:schemeClr val="accent5"/>
                </a:solidFill>
                <a:sym typeface="Wingdings" panose="05000000000000000000" pitchFamily="2" charset="2"/>
              </a:rPr>
              <a:t>Offen </a:t>
            </a:r>
            <a:endParaRPr lang="de-DE" sz="1400" b="1" dirty="0">
              <a:solidFill>
                <a:schemeClr val="accent5"/>
              </a:solidFill>
            </a:endParaRP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2CE2610-24F7-409D-97E3-FE665E5AA66C}"/>
              </a:ext>
            </a:extLst>
          </p:cNvPr>
          <p:cNvSpPr txBox="1"/>
          <p:nvPr/>
        </p:nvSpPr>
        <p:spPr>
          <a:xfrm>
            <a:off x="3553809" y="4731973"/>
            <a:ext cx="2499289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pPr algn="ctr"/>
            <a:r>
              <a:rPr lang="de-DE" sz="1400" b="1" dirty="0">
                <a:sym typeface="Symbol" panose="05050102010706020507" pitchFamily="18" charset="2"/>
              </a:rPr>
              <a:t>Solarthermie zentral</a:t>
            </a:r>
            <a:endParaRPr lang="de-DE" sz="1400" b="1" dirty="0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1B11F42D-3F6E-48E1-9C81-6E9E274A222E}"/>
              </a:ext>
            </a:extLst>
          </p:cNvPr>
          <p:cNvSpPr txBox="1"/>
          <p:nvPr/>
        </p:nvSpPr>
        <p:spPr>
          <a:xfrm>
            <a:off x="6445318" y="2884124"/>
            <a:ext cx="2467312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pPr algn="ctr"/>
            <a:r>
              <a:rPr lang="de-DE" sz="1400" b="1" dirty="0">
                <a:sym typeface="Symbol" panose="05050102010706020507" pitchFamily="18" charset="2"/>
              </a:rPr>
              <a:t>Geothermie Sonden </a:t>
            </a:r>
            <a:r>
              <a:rPr lang="de-DE" sz="1400" b="1" dirty="0" err="1">
                <a:sym typeface="Symbol" panose="05050102010706020507" pitchFamily="18" charset="2"/>
              </a:rPr>
              <a:t>zen</a:t>
            </a:r>
            <a:r>
              <a:rPr lang="de-DE" sz="1400" b="1" dirty="0">
                <a:sym typeface="Symbol" panose="05050102010706020507" pitchFamily="18" charset="2"/>
              </a:rPr>
              <a:t>.</a:t>
            </a:r>
            <a:endParaRPr lang="de-DE" sz="1400" b="1" dirty="0"/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E4E330D9-BAF2-4E1C-B27A-377352F7ACDC}"/>
              </a:ext>
            </a:extLst>
          </p:cNvPr>
          <p:cNvSpPr txBox="1"/>
          <p:nvPr/>
        </p:nvSpPr>
        <p:spPr>
          <a:xfrm>
            <a:off x="6438838" y="4722448"/>
            <a:ext cx="2490946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pPr algn="ctr"/>
            <a:r>
              <a:rPr lang="de-DE" sz="1400" b="1" dirty="0" err="1">
                <a:sym typeface="Symbol" panose="05050102010706020507" pitchFamily="18" charset="2"/>
              </a:rPr>
              <a:t>Tiefengeothermie</a:t>
            </a:r>
            <a:endParaRPr lang="de-DE" sz="1400" b="1" dirty="0"/>
          </a:p>
        </p:txBody>
      </p:sp>
      <p:pic>
        <p:nvPicPr>
          <p:cNvPr id="71" name="Picture 22" descr="\\dl380-main\Readdata\B Energiekonzeption\8 Piktogramme und Grafiken\0 Piktogramme\Piktogramme einzeln\Solarthermie.jpg">
            <a:extLst>
              <a:ext uri="{FF2B5EF4-FFF2-40B4-BE49-F238E27FC236}">
                <a16:creationId xmlns:a16="http://schemas.microsoft.com/office/drawing/2014/main" id="{236CCB8A-31E3-44EA-A48C-6723783E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623" y="4727364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Grafik 71" descr="Ein Bild, das Spiegel, Tisch enthält.&#10;&#10;Automatisch generierte Beschreibung">
            <a:extLst>
              <a:ext uri="{FF2B5EF4-FFF2-40B4-BE49-F238E27FC236}">
                <a16:creationId xmlns:a16="http://schemas.microsoft.com/office/drawing/2014/main" id="{1B41F641-A53E-4CF9-A9F8-E25054FE79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81920" y="4704337"/>
            <a:ext cx="252000" cy="252000"/>
          </a:xfrm>
          <a:prstGeom prst="rect">
            <a:avLst/>
          </a:prstGeom>
        </p:spPr>
      </p:pic>
      <p:pic>
        <p:nvPicPr>
          <p:cNvPr id="87" name="Grafik 86" descr="Ein Bild, das Spiegel, Tisch enthält.&#10;&#10;Automatisch generierte Beschreibung">
            <a:extLst>
              <a:ext uri="{FF2B5EF4-FFF2-40B4-BE49-F238E27FC236}">
                <a16:creationId xmlns:a16="http://schemas.microsoft.com/office/drawing/2014/main" id="{1B41F641-A53E-4CF9-A9F8-E25054FE79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81311" y="2885564"/>
            <a:ext cx="252000" cy="252000"/>
          </a:xfrm>
          <a:prstGeom prst="rect">
            <a:avLst/>
          </a:prstGeom>
        </p:spPr>
      </p:pic>
      <p:sp>
        <p:nvSpPr>
          <p:cNvPr id="97" name="Textfeld 96">
            <a:extLst>
              <a:ext uri="{FF2B5EF4-FFF2-40B4-BE49-F238E27FC236}">
                <a16:creationId xmlns:a16="http://schemas.microsoft.com/office/drawing/2014/main" id="{E9CCFBE9-CB72-4FE4-BB0A-CB67EB5FB08C}"/>
              </a:ext>
            </a:extLst>
          </p:cNvPr>
          <p:cNvSpPr txBox="1"/>
          <p:nvPr/>
        </p:nvSpPr>
        <p:spPr>
          <a:xfrm>
            <a:off x="9367732" y="2884124"/>
            <a:ext cx="243878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72000" bIns="0" rtlCol="0">
            <a:spAutoFit/>
          </a:bodyPr>
          <a:lstStyle/>
          <a:p>
            <a:pPr algn="ctr"/>
            <a:r>
              <a:rPr lang="de-DE" sz="1400" b="1" dirty="0">
                <a:sym typeface="Symbol" panose="05050102010706020507" pitchFamily="18" charset="2"/>
              </a:rPr>
              <a:t>Grundwasser</a:t>
            </a:r>
            <a:endParaRPr lang="de-DE" sz="1400" b="1" dirty="0"/>
          </a:p>
        </p:txBody>
      </p:sp>
      <p:pic>
        <p:nvPicPr>
          <p:cNvPr id="98" name="Picture 11" descr="\\dl380-main\Readdata\B Energiekonzeption\8 Piktogramme und Grafiken\0 Piktogramme\Piktogramme einzeln\Wasser_kein_Trinkwasser.gif">
            <a:extLst>
              <a:ext uri="{FF2B5EF4-FFF2-40B4-BE49-F238E27FC236}">
                <a16:creationId xmlns:a16="http://schemas.microsoft.com/office/drawing/2014/main" id="{59C21CF4-497A-4C3F-A717-4DB67CF6A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40" y="2872926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Fußzeilenplatzhalter 3">
            <a:extLst>
              <a:ext uri="{FF2B5EF4-FFF2-40B4-BE49-F238E27FC236}">
                <a16:creationId xmlns:a16="http://schemas.microsoft.com/office/drawing/2014/main" id="{2CF27367-8E32-4C12-B780-DE9BA90261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504911"/>
            <a:ext cx="10859717" cy="353089"/>
          </a:xfrm>
        </p:spPr>
        <p:txBody>
          <a:bodyPr/>
          <a:lstStyle/>
          <a:p>
            <a:r>
              <a:rPr lang="de-DE"/>
              <a:t>© EGS  .  www.egs-plan.de  .  KWP Rastatt – Infoveranstaltung  . 28.06.2023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75C4956-7298-B8C8-5DE4-0832A3800C9A}"/>
              </a:ext>
            </a:extLst>
          </p:cNvPr>
          <p:cNvSpPr/>
          <p:nvPr/>
        </p:nvSpPr>
        <p:spPr>
          <a:xfrm>
            <a:off x="9012275" y="4688111"/>
            <a:ext cx="2813965" cy="175447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B7FEA90-1DBE-F8FB-C82E-B71EE6B74C40}"/>
              </a:ext>
            </a:extLst>
          </p:cNvPr>
          <p:cNvSpPr txBox="1"/>
          <p:nvPr/>
        </p:nvSpPr>
        <p:spPr>
          <a:xfrm>
            <a:off x="9080300" y="4662287"/>
            <a:ext cx="2737998" cy="1656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tx1"/>
                </a:solidFill>
              </a:rPr>
              <a:t>Weiter notwendig:</a:t>
            </a:r>
          </a:p>
          <a:p>
            <a:endParaRPr lang="de-DE" sz="1400" b="1" dirty="0">
              <a:solidFill>
                <a:schemeClr val="tx1"/>
              </a:solidFill>
            </a:endParaRPr>
          </a:p>
          <a:p>
            <a:pPr marL="733425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de-DE" sz="1200" dirty="0"/>
              <a:t>Außenluft</a:t>
            </a:r>
            <a:endParaRPr lang="de-DE" sz="1200" dirty="0">
              <a:solidFill>
                <a:schemeClr val="tx1"/>
              </a:solidFill>
            </a:endParaRPr>
          </a:p>
          <a:p>
            <a:pPr marL="733425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Biomasse (ca</a:t>
            </a:r>
            <a:r>
              <a:rPr lang="de-DE" sz="1200" dirty="0"/>
              <a:t>. 25 GWh/a)</a:t>
            </a:r>
            <a:endParaRPr lang="de-DE" sz="1200" dirty="0">
              <a:solidFill>
                <a:schemeClr val="tx1"/>
              </a:solidFill>
            </a:endParaRPr>
          </a:p>
          <a:p>
            <a:pPr marL="733425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Dekarbonisierung Bestandswärmenetze</a:t>
            </a:r>
          </a:p>
          <a:p>
            <a:pPr marL="733425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de-DE" sz="1200" dirty="0"/>
              <a:t>Grünes Gas</a:t>
            </a:r>
          </a:p>
        </p:txBody>
      </p:sp>
      <p:pic>
        <p:nvPicPr>
          <p:cNvPr id="12" name="Picture 22" descr="\\dl380-main\Readdata\B Energiekonzeption\8 Piktogramme und Grafiken\0 Piktogramme\Piktogramme einzeln\Holz.gif">
            <a:extLst>
              <a:ext uri="{FF2B5EF4-FFF2-40B4-BE49-F238E27FC236}">
                <a16:creationId xmlns:a16="http://schemas.microsoft.com/office/drawing/2014/main" id="{1BA92AA4-63C4-1981-C3F2-E16CAE17A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04" y="5408271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9" descr="\\dl380-main\Readdata\B Energiekonzeption\8 Piktogramme und Grafiken\0 Piktogramme\Piktogramme einzeln\Erdgasnetz_Biogasnetz.gif">
            <a:extLst>
              <a:ext uri="{FF2B5EF4-FFF2-40B4-BE49-F238E27FC236}">
                <a16:creationId xmlns:a16="http://schemas.microsoft.com/office/drawing/2014/main" id="{2134E44A-06EB-254C-A0C2-B5666BAA9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04" y="5999839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\\dl380-main\Readdata\B Energiekonzeption\8 Piktogramme und Grafiken\0 Piktogramme\Piktogramme einzeln\Wärmenetz.gif">
            <a:extLst>
              <a:ext uri="{FF2B5EF4-FFF2-40B4-BE49-F238E27FC236}">
                <a16:creationId xmlns:a16="http://schemas.microsoft.com/office/drawing/2014/main" id="{A26B5276-FBB1-5AC6-C847-629588EA6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04" y="5709623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\\dl380-main\Readdata\B Energiekonzeption\8 Piktogramme und Grafiken\0 Piktogramme\Piktogramme einzeln\Luft.gif">
            <a:extLst>
              <a:ext uri="{FF2B5EF4-FFF2-40B4-BE49-F238E27FC236}">
                <a16:creationId xmlns:a16="http://schemas.microsoft.com/office/drawing/2014/main" id="{3802C139-CCF9-C1BB-6D41-A2E20405E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04" y="5096935"/>
            <a:ext cx="252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A3C232FA-A091-DEA3-92F4-A3E73CDA36FD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r="14181"/>
          <a:stretch/>
        </p:blipFill>
        <p:spPr>
          <a:xfrm>
            <a:off x="9816351" y="56334"/>
            <a:ext cx="818276" cy="833365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C6D093B8-6359-E41B-B902-2911A755CCB1}"/>
              </a:ext>
            </a:extLst>
          </p:cNvPr>
          <p:cNvSpPr/>
          <p:nvPr/>
        </p:nvSpPr>
        <p:spPr>
          <a:xfrm>
            <a:off x="10322719" y="735806"/>
            <a:ext cx="66675" cy="1119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8346194-0118-9EE8-D8BE-E9F6B3B60D62}"/>
              </a:ext>
            </a:extLst>
          </p:cNvPr>
          <p:cNvSpPr txBox="1"/>
          <p:nvPr/>
        </p:nvSpPr>
        <p:spPr>
          <a:xfrm>
            <a:off x="6571552" y="138415"/>
            <a:ext cx="324479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indent="0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sz="1200" dirty="0"/>
              <a:t>Potenziale zur Bedarfsdeckung im Zieljahr</a:t>
            </a:r>
          </a:p>
        </p:txBody>
      </p:sp>
    </p:spTree>
    <p:extLst>
      <p:ext uri="{BB962C8B-B14F-4D97-AF65-F5344CB8AC3E}">
        <p14:creationId xmlns:p14="http://schemas.microsoft.com/office/powerpoint/2010/main" val="2795703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5F912A7-FC76-7639-6419-24A921C40C3C}"/>
              </a:ext>
            </a:extLst>
          </p:cNvPr>
          <p:cNvGrpSpPr/>
          <p:nvPr/>
        </p:nvGrpSpPr>
        <p:grpSpPr>
          <a:xfrm>
            <a:off x="399764" y="1870947"/>
            <a:ext cx="11392472" cy="1023755"/>
            <a:chOff x="176213" y="3300491"/>
            <a:chExt cx="8568089" cy="751324"/>
          </a:xfrm>
          <a:solidFill>
            <a:srgbClr val="00699B"/>
          </a:solidFill>
        </p:grpSpPr>
        <p:sp>
          <p:nvSpPr>
            <p:cNvPr id="5" name="Textplatzhalter 2">
              <a:extLst>
                <a:ext uri="{FF2B5EF4-FFF2-40B4-BE49-F238E27FC236}">
                  <a16:creationId xmlns:a16="http://schemas.microsoft.com/office/drawing/2014/main" id="{19F2B304-F66F-3B21-BB2C-E781CD2CB7E7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76213" y="3300491"/>
              <a:ext cx="2250846" cy="751324"/>
            </a:xfrm>
            <a:prstGeom prst="chevron">
              <a:avLst>
                <a:gd name="adj" fmla="val 28868"/>
              </a:avLst>
            </a:prstGeom>
            <a:solidFill>
              <a:srgbClr val="00699B">
                <a:alpha val="2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4737" tIns="64737" rIns="64737" bIns="64737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9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3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81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Pct val="90000"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Bestandsanalyse</a:t>
              </a:r>
            </a:p>
          </p:txBody>
        </p:sp>
        <p:sp>
          <p:nvSpPr>
            <p:cNvPr id="8" name="Textplatzhalter 2">
              <a:extLst>
                <a:ext uri="{FF2B5EF4-FFF2-40B4-BE49-F238E27FC236}">
                  <a16:creationId xmlns:a16="http://schemas.microsoft.com/office/drawing/2014/main" id="{6C81E210-086C-30A3-A59E-7CE19E73DEEF}"/>
                </a:ext>
              </a:extLst>
            </p:cNvPr>
            <p:cNvSpPr txBox="1"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2355578" y="3300491"/>
              <a:ext cx="2250846" cy="751324"/>
            </a:xfrm>
            <a:prstGeom prst="chevron">
              <a:avLst>
                <a:gd name="adj" fmla="val 28868"/>
              </a:avLst>
            </a:prstGeom>
            <a:solidFill>
              <a:srgbClr val="00699B">
                <a:alpha val="2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4737" tIns="64737" rIns="64737" bIns="64737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9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3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81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Pct val="90000"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Potenzialanalyse</a:t>
              </a:r>
            </a:p>
          </p:txBody>
        </p:sp>
        <p:sp>
          <p:nvSpPr>
            <p:cNvPr id="9" name="Textplatzhalter 2">
              <a:extLst>
                <a:ext uri="{FF2B5EF4-FFF2-40B4-BE49-F238E27FC236}">
                  <a16:creationId xmlns:a16="http://schemas.microsoft.com/office/drawing/2014/main" id="{A71C074D-3801-30DD-1CED-776DF7BAE603}"/>
                </a:ext>
              </a:extLst>
            </p:cNvPr>
            <p:cNvSpPr txBox="1">
              <a:spLocks/>
            </p:cNvSpPr>
            <p:nvPr>
              <p:custDataLst>
                <p:tags r:id="rId7"/>
              </p:custDataLst>
            </p:nvPr>
          </p:nvSpPr>
          <p:spPr>
            <a:xfrm>
              <a:off x="4509972" y="3300491"/>
              <a:ext cx="2250846" cy="751324"/>
            </a:xfrm>
            <a:prstGeom prst="chevron">
              <a:avLst>
                <a:gd name="adj" fmla="val 28868"/>
              </a:avLst>
            </a:prstGeom>
            <a:solidFill>
              <a:srgbClr val="00699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4737" tIns="64737" rIns="64737" bIns="64737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9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3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81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Pct val="90000"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Zielszenarien</a:t>
              </a:r>
            </a:p>
          </p:txBody>
        </p:sp>
        <p:sp>
          <p:nvSpPr>
            <p:cNvPr id="10" name="Textplatzhalter 2">
              <a:extLst>
                <a:ext uri="{FF2B5EF4-FFF2-40B4-BE49-F238E27FC236}">
                  <a16:creationId xmlns:a16="http://schemas.microsoft.com/office/drawing/2014/main" id="{2AA146B0-B240-93B8-DA1B-78439AF852A6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6664364" y="3300491"/>
              <a:ext cx="2079938" cy="751324"/>
            </a:xfrm>
            <a:prstGeom prst="chevron">
              <a:avLst>
                <a:gd name="adj" fmla="val 28868"/>
              </a:avLst>
            </a:prstGeom>
            <a:solidFill>
              <a:srgbClr val="00699B">
                <a:alpha val="2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4737" tIns="64737" rIns="64737" bIns="64737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9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3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81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Pct val="90000"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Handlungsstrategien/ Maßnahmenkatalog</a:t>
              </a:r>
            </a:p>
          </p:txBody>
        </p: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982D452A-BE42-868D-B414-E27418D85311}"/>
              </a:ext>
            </a:extLst>
          </p:cNvPr>
          <p:cNvSpPr/>
          <p:nvPr/>
        </p:nvSpPr>
        <p:spPr>
          <a:xfrm>
            <a:off x="860073" y="2963439"/>
            <a:ext cx="1872000" cy="1224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699B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AACAE7-3F8A-4687-CBF3-A4477D9D104A}"/>
              </a:ext>
            </a:extLst>
          </p:cNvPr>
          <p:cNvSpPr/>
          <p:nvPr/>
        </p:nvSpPr>
        <p:spPr>
          <a:xfrm>
            <a:off x="3625670" y="2963439"/>
            <a:ext cx="1872000" cy="1224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699B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DE3A782-49F7-082A-9C3E-1776B4848C02}"/>
              </a:ext>
            </a:extLst>
          </p:cNvPr>
          <p:cNvSpPr/>
          <p:nvPr/>
        </p:nvSpPr>
        <p:spPr>
          <a:xfrm>
            <a:off x="6511831" y="2961129"/>
            <a:ext cx="1872000" cy="1224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699B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3D7E964-DEB4-D04D-7424-E54990703741}"/>
              </a:ext>
            </a:extLst>
          </p:cNvPr>
          <p:cNvSpPr/>
          <p:nvPr/>
        </p:nvSpPr>
        <p:spPr>
          <a:xfrm>
            <a:off x="9277428" y="2961961"/>
            <a:ext cx="1872000" cy="1224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699B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6460935-E8EF-6254-2824-A9FCBB45F11E}"/>
              </a:ext>
            </a:extLst>
          </p:cNvPr>
          <p:cNvGrpSpPr/>
          <p:nvPr/>
        </p:nvGrpSpPr>
        <p:grpSpPr>
          <a:xfrm>
            <a:off x="6893650" y="3263771"/>
            <a:ext cx="918156" cy="540169"/>
            <a:chOff x="3887011" y="4867086"/>
            <a:chExt cx="557213" cy="325081"/>
          </a:xfrm>
        </p:grpSpPr>
        <p:sp>
          <p:nvSpPr>
            <p:cNvPr id="16" name="Rectangle 106">
              <a:extLst>
                <a:ext uri="{FF2B5EF4-FFF2-40B4-BE49-F238E27FC236}">
                  <a16:creationId xmlns:a16="http://schemas.microsoft.com/office/drawing/2014/main" id="{0A5ECCBB-2207-8A7C-8F8E-907411B5AF9F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887011" y="5012776"/>
              <a:ext cx="557213" cy="179391"/>
            </a:xfrm>
            <a:prstGeom prst="rect">
              <a:avLst/>
            </a:prstGeom>
            <a:solidFill>
              <a:srgbClr val="7372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7" name="Rectangle 106">
              <a:extLst>
                <a:ext uri="{FF2B5EF4-FFF2-40B4-BE49-F238E27FC236}">
                  <a16:creationId xmlns:a16="http://schemas.microsoft.com/office/drawing/2014/main" id="{4DDCE9F5-20E5-80EA-1B67-2C588FFDF529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887011" y="4911016"/>
              <a:ext cx="557213" cy="89534"/>
            </a:xfrm>
            <a:prstGeom prst="round2SameRect">
              <a:avLst/>
            </a:prstGeom>
            <a:solidFill>
              <a:srgbClr val="7372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8" name="Rectangle 108">
              <a:extLst>
                <a:ext uri="{FF2B5EF4-FFF2-40B4-BE49-F238E27FC236}">
                  <a16:creationId xmlns:a16="http://schemas.microsoft.com/office/drawing/2014/main" id="{F46AA5F9-ABEC-0149-0A65-F3698D9808EB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344088" y="4938838"/>
              <a:ext cx="62071" cy="366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/>
          </p:spPr>
          <p:txBody>
            <a:bodyPr wrap="none" lIns="80912" tIns="42074" rIns="80912" bIns="42074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9" name="Freeform 110">
              <a:extLst>
                <a:ext uri="{FF2B5EF4-FFF2-40B4-BE49-F238E27FC236}">
                  <a16:creationId xmlns:a16="http://schemas.microsoft.com/office/drawing/2014/main" id="{2D0B1AB3-807A-ABA8-1550-0B060AACEF89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4061967" y="4867086"/>
              <a:ext cx="211712" cy="45394"/>
            </a:xfrm>
            <a:custGeom>
              <a:avLst/>
              <a:gdLst>
                <a:gd name="T0" fmla="*/ 0 w 278"/>
                <a:gd name="T1" fmla="*/ 1 h 64"/>
                <a:gd name="T2" fmla="*/ 1 w 278"/>
                <a:gd name="T3" fmla="*/ 0 h 64"/>
                <a:gd name="T4" fmla="*/ 3 w 278"/>
                <a:gd name="T5" fmla="*/ 0 h 64"/>
                <a:gd name="T6" fmla="*/ 3 w 278"/>
                <a:gd name="T7" fmla="*/ 1 h 64"/>
                <a:gd name="T8" fmla="*/ 0 w 278"/>
                <a:gd name="T9" fmla="*/ 1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" h="64">
                  <a:moveTo>
                    <a:pt x="0" y="64"/>
                  </a:moveTo>
                  <a:lnTo>
                    <a:pt x="70" y="0"/>
                  </a:lnTo>
                  <a:lnTo>
                    <a:pt x="203" y="0"/>
                  </a:lnTo>
                  <a:lnTo>
                    <a:pt x="278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7372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4BC30F76-1C23-0CF6-683E-02C503B3078C}"/>
                </a:ext>
              </a:extLst>
            </p:cNvPr>
            <p:cNvGrpSpPr/>
            <p:nvPr/>
          </p:nvGrpSpPr>
          <p:grpSpPr>
            <a:xfrm>
              <a:off x="4048655" y="4926933"/>
              <a:ext cx="233924" cy="234704"/>
              <a:chOff x="4034701" y="4911658"/>
              <a:chExt cx="261832" cy="262706"/>
            </a:xfrm>
          </p:grpSpPr>
          <p:sp>
            <p:nvSpPr>
              <p:cNvPr id="21" name="Oval 107">
                <a:extLst>
                  <a:ext uri="{FF2B5EF4-FFF2-40B4-BE49-F238E27FC236}">
                    <a16:creationId xmlns:a16="http://schemas.microsoft.com/office/drawing/2014/main" id="{7536259C-6129-1DCD-BC85-50AE915799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4701" y="4911658"/>
                <a:ext cx="261832" cy="262706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none" lIns="80912" tIns="42074" rIns="80912" bIns="42074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2" name="Oval 109">
                <a:extLst>
                  <a:ext uri="{FF2B5EF4-FFF2-40B4-BE49-F238E27FC236}">
                    <a16:creationId xmlns:a16="http://schemas.microsoft.com/office/drawing/2014/main" id="{461E05EF-26D7-5F43-FF72-C626566FD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9762" y="4938303"/>
                <a:ext cx="211711" cy="209417"/>
              </a:xfrm>
              <a:prstGeom prst="ellipse">
                <a:avLst/>
              </a:prstGeom>
              <a:solidFill>
                <a:srgbClr val="737278"/>
              </a:solidFill>
              <a:ln>
                <a:noFill/>
              </a:ln>
              <a:effectLst/>
            </p:spPr>
            <p:txBody>
              <a:bodyPr wrap="none" lIns="80912" tIns="42074" rIns="80912" bIns="42074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endParaRPr>
              </a:p>
            </p:txBody>
          </p:sp>
        </p:grp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D5B8314-20C1-7921-094B-6ACCA2CDBC46}"/>
              </a:ext>
            </a:extLst>
          </p:cNvPr>
          <p:cNvGrpSpPr/>
          <p:nvPr/>
        </p:nvGrpSpPr>
        <p:grpSpPr>
          <a:xfrm>
            <a:off x="1574331" y="3061893"/>
            <a:ext cx="900538" cy="582405"/>
            <a:chOff x="5887948" y="3710430"/>
            <a:chExt cx="713243" cy="519112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FB68BEA-CF7E-94A0-CE75-E92EA10CB68C}"/>
                </a:ext>
              </a:extLst>
            </p:cNvPr>
            <p:cNvSpPr/>
            <p:nvPr/>
          </p:nvSpPr>
          <p:spPr>
            <a:xfrm>
              <a:off x="5887948" y="3823402"/>
              <a:ext cx="713243" cy="40614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Rechtwinkliges Dreieck 24">
              <a:extLst>
                <a:ext uri="{FF2B5EF4-FFF2-40B4-BE49-F238E27FC236}">
                  <a16:creationId xmlns:a16="http://schemas.microsoft.com/office/drawing/2014/main" id="{02E7B5D1-6461-688B-0CEB-2F395560B3C7}"/>
                </a:ext>
              </a:extLst>
            </p:cNvPr>
            <p:cNvSpPr/>
            <p:nvPr/>
          </p:nvSpPr>
          <p:spPr>
            <a:xfrm>
              <a:off x="5887948" y="3712876"/>
              <a:ext cx="235644" cy="110526"/>
            </a:xfrm>
            <a:prstGeom prst="rtTriangle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htwinkliges Dreieck 25">
              <a:extLst>
                <a:ext uri="{FF2B5EF4-FFF2-40B4-BE49-F238E27FC236}">
                  <a16:creationId xmlns:a16="http://schemas.microsoft.com/office/drawing/2014/main" id="{AD75F071-48AF-C6CF-C47B-22D6182F6D0C}"/>
                </a:ext>
              </a:extLst>
            </p:cNvPr>
            <p:cNvSpPr/>
            <p:nvPr/>
          </p:nvSpPr>
          <p:spPr>
            <a:xfrm>
              <a:off x="6113388" y="3711611"/>
              <a:ext cx="235644" cy="110526"/>
            </a:xfrm>
            <a:prstGeom prst="rtTriangle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htwinkliges Dreieck 26">
              <a:extLst>
                <a:ext uri="{FF2B5EF4-FFF2-40B4-BE49-F238E27FC236}">
                  <a16:creationId xmlns:a16="http://schemas.microsoft.com/office/drawing/2014/main" id="{534F5A31-5F04-7DC8-333C-6D8FBC912CC4}"/>
                </a:ext>
              </a:extLst>
            </p:cNvPr>
            <p:cNvSpPr/>
            <p:nvPr/>
          </p:nvSpPr>
          <p:spPr>
            <a:xfrm>
              <a:off x="6358173" y="3710430"/>
              <a:ext cx="235644" cy="110526"/>
            </a:xfrm>
            <a:prstGeom prst="rtTriangle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012FF8B5-C76C-11DE-79E1-E31174028F79}"/>
                </a:ext>
              </a:extLst>
            </p:cNvPr>
            <p:cNvSpPr/>
            <p:nvPr/>
          </p:nvSpPr>
          <p:spPr>
            <a:xfrm>
              <a:off x="6189672" y="3904594"/>
              <a:ext cx="95282" cy="12759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14BD6EE8-C5C8-8B5D-1943-A00BD64F0DB2}"/>
                </a:ext>
              </a:extLst>
            </p:cNvPr>
            <p:cNvSpPr/>
            <p:nvPr/>
          </p:nvSpPr>
          <p:spPr>
            <a:xfrm>
              <a:off x="6424736" y="3908013"/>
              <a:ext cx="95282" cy="12759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C09EE0FF-EEF1-A44F-0D63-3EB78A183D46}"/>
                </a:ext>
              </a:extLst>
            </p:cNvPr>
            <p:cNvSpPr/>
            <p:nvPr/>
          </p:nvSpPr>
          <p:spPr>
            <a:xfrm>
              <a:off x="5950760" y="3908088"/>
              <a:ext cx="95282" cy="12759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107D606D-3FA3-C23D-5D94-2CC979163640}"/>
              </a:ext>
            </a:extLst>
          </p:cNvPr>
          <p:cNvGrpSpPr/>
          <p:nvPr/>
        </p:nvGrpSpPr>
        <p:grpSpPr>
          <a:xfrm>
            <a:off x="971410" y="3218227"/>
            <a:ext cx="866223" cy="877961"/>
            <a:chOff x="6949440" y="2644140"/>
            <a:chExt cx="2110740" cy="2094407"/>
          </a:xfrm>
          <a:effectLst>
            <a:glow rad="101600">
              <a:sysClr val="window" lastClr="FFFFFF">
                <a:alpha val="60000"/>
              </a:sysClr>
            </a:glow>
          </a:effectLst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48EA7D26-AF51-BE77-7878-D5A21F60B680}"/>
                </a:ext>
              </a:extLst>
            </p:cNvPr>
            <p:cNvSpPr/>
            <p:nvPr/>
          </p:nvSpPr>
          <p:spPr>
            <a:xfrm>
              <a:off x="6949440" y="2644140"/>
              <a:ext cx="1325880" cy="2094407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62F039B9-1818-2720-89A5-2E826B42C1D7}"/>
                </a:ext>
              </a:extLst>
            </p:cNvPr>
            <p:cNvSpPr/>
            <p:nvPr/>
          </p:nvSpPr>
          <p:spPr>
            <a:xfrm>
              <a:off x="8339911" y="3114071"/>
              <a:ext cx="720269" cy="1624476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3AF0230A-668A-E76D-8945-C55828B6355F}"/>
                </a:ext>
              </a:extLst>
            </p:cNvPr>
            <p:cNvSpPr/>
            <p:nvPr/>
          </p:nvSpPr>
          <p:spPr>
            <a:xfrm>
              <a:off x="7078980" y="275028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0D0D8969-A6CB-9BD0-40E9-01559314A42A}"/>
                </a:ext>
              </a:extLst>
            </p:cNvPr>
            <p:cNvSpPr/>
            <p:nvPr/>
          </p:nvSpPr>
          <p:spPr>
            <a:xfrm>
              <a:off x="7454137" y="275028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D62FE855-073A-6675-0AAC-5C3DEF660355}"/>
                </a:ext>
              </a:extLst>
            </p:cNvPr>
            <p:cNvSpPr/>
            <p:nvPr/>
          </p:nvSpPr>
          <p:spPr>
            <a:xfrm>
              <a:off x="7829294" y="275028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D7D7ED0A-1276-D394-F26B-0C6988E17C8A}"/>
                </a:ext>
              </a:extLst>
            </p:cNvPr>
            <p:cNvSpPr/>
            <p:nvPr/>
          </p:nvSpPr>
          <p:spPr>
            <a:xfrm>
              <a:off x="7078980" y="313890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46140CAD-B688-EC0D-28CC-F2EE0F01C011}"/>
                </a:ext>
              </a:extLst>
            </p:cNvPr>
            <p:cNvSpPr/>
            <p:nvPr/>
          </p:nvSpPr>
          <p:spPr>
            <a:xfrm>
              <a:off x="7454137" y="313890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02596F87-F04E-95BE-1C6C-3340B754C1B6}"/>
                </a:ext>
              </a:extLst>
            </p:cNvPr>
            <p:cNvSpPr/>
            <p:nvPr/>
          </p:nvSpPr>
          <p:spPr>
            <a:xfrm>
              <a:off x="7829294" y="313890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468D42D5-D960-972A-54B2-F6CF5806EEC3}"/>
                </a:ext>
              </a:extLst>
            </p:cNvPr>
            <p:cNvSpPr/>
            <p:nvPr/>
          </p:nvSpPr>
          <p:spPr>
            <a:xfrm>
              <a:off x="7081051" y="353131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D9D99001-69AC-24D5-D85D-356551DECEB1}"/>
                </a:ext>
              </a:extLst>
            </p:cNvPr>
            <p:cNvSpPr/>
            <p:nvPr/>
          </p:nvSpPr>
          <p:spPr>
            <a:xfrm>
              <a:off x="7456208" y="353131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B48CE6E8-B7E4-FC8C-ACC8-6DFD7D1C5C9A}"/>
                </a:ext>
              </a:extLst>
            </p:cNvPr>
            <p:cNvSpPr/>
            <p:nvPr/>
          </p:nvSpPr>
          <p:spPr>
            <a:xfrm>
              <a:off x="7831365" y="353131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9FB5AC7A-CBC5-A071-7803-7F387027444B}"/>
                </a:ext>
              </a:extLst>
            </p:cNvPr>
            <p:cNvSpPr/>
            <p:nvPr/>
          </p:nvSpPr>
          <p:spPr>
            <a:xfrm>
              <a:off x="7081051" y="391993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74B052A4-5B08-E13B-2376-080190648C3A}"/>
                </a:ext>
              </a:extLst>
            </p:cNvPr>
            <p:cNvSpPr/>
            <p:nvPr/>
          </p:nvSpPr>
          <p:spPr>
            <a:xfrm>
              <a:off x="7456208" y="391993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2DF78F3E-9B1D-B8A0-A6D0-A09C61C8B31B}"/>
                </a:ext>
              </a:extLst>
            </p:cNvPr>
            <p:cNvSpPr/>
            <p:nvPr/>
          </p:nvSpPr>
          <p:spPr>
            <a:xfrm>
              <a:off x="7831365" y="391993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4075E8F4-877E-D64C-BF82-D3188BE39DDB}"/>
                </a:ext>
              </a:extLst>
            </p:cNvPr>
            <p:cNvSpPr/>
            <p:nvPr/>
          </p:nvSpPr>
          <p:spPr>
            <a:xfrm>
              <a:off x="7356676" y="4368607"/>
              <a:ext cx="288000" cy="368621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98066CF6-C244-455C-5DAA-66C6D122242A}"/>
                </a:ext>
              </a:extLst>
            </p:cNvPr>
            <p:cNvSpPr/>
            <p:nvPr/>
          </p:nvSpPr>
          <p:spPr>
            <a:xfrm>
              <a:off x="7644676" y="4367442"/>
              <a:ext cx="288000" cy="368621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102661E4-98DA-5529-219F-6E49A53D6BBD}"/>
                </a:ext>
              </a:extLst>
            </p:cNvPr>
            <p:cNvSpPr/>
            <p:nvPr/>
          </p:nvSpPr>
          <p:spPr>
            <a:xfrm>
              <a:off x="8339911" y="3215104"/>
              <a:ext cx="108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A48EB737-0635-7546-2130-877F3EB5DE6F}"/>
                </a:ext>
              </a:extLst>
            </p:cNvPr>
            <p:cNvSpPr/>
            <p:nvPr/>
          </p:nvSpPr>
          <p:spPr>
            <a:xfrm>
              <a:off x="8339911" y="3519904"/>
              <a:ext cx="108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062499F8-DB5D-0B33-C86F-E5F974B50D56}"/>
                </a:ext>
              </a:extLst>
            </p:cNvPr>
            <p:cNvSpPr/>
            <p:nvPr/>
          </p:nvSpPr>
          <p:spPr>
            <a:xfrm>
              <a:off x="8334362" y="3843739"/>
              <a:ext cx="108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DCDB8E9F-C6EF-1F69-F046-4CD68C7100AF}"/>
                </a:ext>
              </a:extLst>
            </p:cNvPr>
            <p:cNvSpPr/>
            <p:nvPr/>
          </p:nvSpPr>
          <p:spPr>
            <a:xfrm>
              <a:off x="8334362" y="4171399"/>
              <a:ext cx="108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ED673F7D-CFF6-7461-DB41-75C1B3AB250A}"/>
                </a:ext>
              </a:extLst>
            </p:cNvPr>
            <p:cNvSpPr/>
            <p:nvPr/>
          </p:nvSpPr>
          <p:spPr>
            <a:xfrm>
              <a:off x="8650622" y="3215104"/>
              <a:ext cx="216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C5A83148-1617-33B5-6D3F-36723EE67C38}"/>
                </a:ext>
              </a:extLst>
            </p:cNvPr>
            <p:cNvSpPr/>
            <p:nvPr/>
          </p:nvSpPr>
          <p:spPr>
            <a:xfrm>
              <a:off x="8650622" y="3519904"/>
              <a:ext cx="216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7C62BB0F-6E03-953B-2FA6-E0D1BA9B3878}"/>
                </a:ext>
              </a:extLst>
            </p:cNvPr>
            <p:cNvSpPr/>
            <p:nvPr/>
          </p:nvSpPr>
          <p:spPr>
            <a:xfrm>
              <a:off x="8652693" y="3843739"/>
              <a:ext cx="216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EB89C4BF-6107-AA05-9DE5-1A88646C4209}"/>
                </a:ext>
              </a:extLst>
            </p:cNvPr>
            <p:cNvSpPr/>
            <p:nvPr/>
          </p:nvSpPr>
          <p:spPr>
            <a:xfrm>
              <a:off x="8652693" y="4171399"/>
              <a:ext cx="216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3B2F6B12-97B9-6F31-1780-117E092E0682}"/>
                </a:ext>
              </a:extLst>
            </p:cNvPr>
            <p:cNvSpPr/>
            <p:nvPr/>
          </p:nvSpPr>
          <p:spPr>
            <a:xfrm>
              <a:off x="8334362" y="4472154"/>
              <a:ext cx="207498" cy="26391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7" name="Picture 2" descr="\\dl380-main\Readdata\B Energiekonzeption\8 Piktogramme und Grafiken\0 Piktogramme\Piktogramme einzeln\Erneuerbare_Energie.gif">
            <a:extLst>
              <a:ext uri="{FF2B5EF4-FFF2-40B4-BE49-F238E27FC236}">
                <a16:creationId xmlns:a16="http://schemas.microsoft.com/office/drawing/2014/main" id="{8B8C0B54-5A00-CC62-7FF1-71F82AE6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3098" y="3063053"/>
            <a:ext cx="1012081" cy="101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09D02713-D85D-8BC2-B73A-38766A9EDA4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597" y="3101861"/>
            <a:ext cx="677810" cy="99229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64C9FECA-991A-AACE-58BC-C00CBFB52EB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573" y="3075036"/>
            <a:ext cx="677810" cy="99229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54CE8040-CC17-1061-DD42-7EA1A75C422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5263" y="3048734"/>
            <a:ext cx="677810" cy="99229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61" name="Textfeld 60">
            <a:extLst>
              <a:ext uri="{FF2B5EF4-FFF2-40B4-BE49-F238E27FC236}">
                <a16:creationId xmlns:a16="http://schemas.microsoft.com/office/drawing/2014/main" id="{C76BF320-31D2-04AB-B59B-2D7C451E662D}"/>
              </a:ext>
            </a:extLst>
          </p:cNvPr>
          <p:cNvSpPr txBox="1"/>
          <p:nvPr/>
        </p:nvSpPr>
        <p:spPr>
          <a:xfrm>
            <a:off x="6170015" y="4298204"/>
            <a:ext cx="5130052" cy="1549360"/>
          </a:xfrm>
          <a:prstGeom prst="roundRect">
            <a:avLst/>
          </a:prstGeom>
          <a:solidFill>
            <a:srgbClr val="00699B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B2B2B2"/>
              </a:buClr>
            </a:pPr>
            <a:r>
              <a:rPr lang="de-DE" sz="1400" b="1" dirty="0">
                <a:solidFill>
                  <a:schemeClr val="bg1"/>
                </a:solidFill>
              </a:rPr>
              <a:t>Nutzen/ Informationsgewinn</a:t>
            </a:r>
          </a:p>
          <a:p>
            <a:pPr marL="285750" indent="-285750">
              <a:spcBef>
                <a:spcPts val="600"/>
              </a:spcBef>
              <a:buClr>
                <a:srgbClr val="B2B2B2"/>
              </a:buClr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chemeClr val="bg1"/>
                </a:solidFill>
              </a:rPr>
              <a:t>Wie kann eine klimaneutrale Wärme erreicht werden?</a:t>
            </a:r>
          </a:p>
          <a:p>
            <a:pPr marL="285750" indent="-285750">
              <a:spcBef>
                <a:spcPts val="600"/>
              </a:spcBef>
              <a:buClr>
                <a:srgbClr val="B2B2B2"/>
              </a:buClr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chemeClr val="bg1"/>
                </a:solidFill>
              </a:rPr>
              <a:t>Welche Rolle spielen Wärmenetze oder dezentrale Heizungen?</a:t>
            </a:r>
          </a:p>
          <a:p>
            <a:pPr marL="285750" indent="-285750">
              <a:spcBef>
                <a:spcPts val="600"/>
              </a:spcBef>
              <a:buClr>
                <a:srgbClr val="B2B2B2"/>
              </a:buClr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chemeClr val="bg1"/>
                </a:solidFill>
              </a:rPr>
              <a:t>Räumlich hochaufgelöst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7C9F73E-F55D-4941-AA0D-BBB66813E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und Mehrwert der kommunalen Wärmeplanung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7286792-7D28-F260-9D8A-8B56BF46D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D1D8EA-AD2E-66BE-2449-A03ED493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B263B3-C755-4AFB-BBE8-B71955B47865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374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21A7741-1C91-4F9F-3C7E-6A1E6699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900" dirty="0"/>
              <a:t>Zielfoto 2040</a:t>
            </a:r>
            <a:br>
              <a:rPr lang="de-DE" sz="2900" dirty="0"/>
            </a:br>
            <a:r>
              <a:rPr lang="de-DE" sz="2000" dirty="0">
                <a:solidFill>
                  <a:srgbClr val="C00000"/>
                </a:solidFill>
              </a:rPr>
              <a:t>Klimaneutrales Szenario</a:t>
            </a:r>
            <a:endParaRPr lang="de-DE" sz="2900" dirty="0">
              <a:solidFill>
                <a:srgbClr val="C00000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25F628-E0AD-0208-78CD-F1EB3D151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B4F22AB-0130-C7FF-B358-40F004EE0A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736" y="1168463"/>
            <a:ext cx="3768005" cy="516323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4B0B11B-43CE-DA78-FC93-9051F0F7E457}"/>
              </a:ext>
            </a:extLst>
          </p:cNvPr>
          <p:cNvSpPr txBox="1"/>
          <p:nvPr/>
        </p:nvSpPr>
        <p:spPr>
          <a:xfrm>
            <a:off x="476068" y="3876002"/>
            <a:ext cx="531241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de-DE" sz="1600" dirty="0"/>
          </a:p>
          <a:p>
            <a:pPr>
              <a:spcBef>
                <a:spcPts val="600"/>
              </a:spcBef>
            </a:pPr>
            <a:r>
              <a:rPr lang="de-DE" sz="1600" b="1" dirty="0"/>
              <a:t>Ergebnis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b="1" dirty="0"/>
              <a:t>Clusterebene – </a:t>
            </a:r>
            <a:r>
              <a:rPr lang="de-DE" sz="1600" dirty="0"/>
              <a:t>Aussage zu Versorgungssystem und Nutzung von Energieträgern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b="1" dirty="0"/>
              <a:t>Kommune – </a:t>
            </a:r>
            <a:r>
              <a:rPr lang="de-DE" sz="1600" dirty="0"/>
              <a:t>Darstellung der Gesamtemissionen und clusterübergreifenden Versorgungsstrukturen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04F6440-29ED-C18F-1066-D845971E0EC8}"/>
              </a:ext>
            </a:extLst>
          </p:cNvPr>
          <p:cNvSpPr txBox="1"/>
          <p:nvPr/>
        </p:nvSpPr>
        <p:spPr>
          <a:xfrm>
            <a:off x="442913" y="1385650"/>
            <a:ext cx="393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Klimaneutrales Szenario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E9BD387-7E86-4EC3-5F95-5370D877665B}"/>
              </a:ext>
            </a:extLst>
          </p:cNvPr>
          <p:cNvSpPr txBox="1"/>
          <p:nvPr/>
        </p:nvSpPr>
        <p:spPr bwMode="auto">
          <a:xfrm>
            <a:off x="1455449" y="1977393"/>
            <a:ext cx="6880288" cy="14795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000" tIns="46800" rIns="90000" bIns="46800" rtlCol="0">
            <a:prstTxWarp prst="textNoShape">
              <a:avLst/>
            </a:prstTxWarp>
            <a:spAutoFit/>
          </a:bodyPr>
          <a:lstStyle/>
          <a:p>
            <a:r>
              <a:rPr lang="de-DE" b="1" dirty="0"/>
              <a:t>Wie kann eine klimaneutrale Wärmeversorgung 2040 aussehen?</a:t>
            </a:r>
          </a:p>
          <a:p>
            <a:endParaRPr lang="de-DE" b="1" dirty="0"/>
          </a:p>
          <a:p>
            <a:endParaRPr lang="de-DE" b="1" dirty="0"/>
          </a:p>
          <a:p>
            <a:r>
              <a:rPr lang="de-DE" b="1" dirty="0"/>
              <a:t>Wie sieht der Transformationspfad aus?</a:t>
            </a:r>
          </a:p>
        </p:txBody>
      </p:sp>
      <p:pic>
        <p:nvPicPr>
          <p:cNvPr id="10" name="Grafik 9" descr="Route zwei Stecknadeln mit Weg Silhouette">
            <a:extLst>
              <a:ext uri="{FF2B5EF4-FFF2-40B4-BE49-F238E27FC236}">
                <a16:creationId xmlns:a16="http://schemas.microsoft.com/office/drawing/2014/main" id="{EA4B38C0-463A-BA12-A5D3-B17445CDB8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068" y="2920333"/>
            <a:ext cx="720000" cy="720000"/>
          </a:xfrm>
          <a:prstGeom prst="rect">
            <a:avLst/>
          </a:prstGeom>
        </p:spPr>
      </p:pic>
      <p:pic>
        <p:nvPicPr>
          <p:cNvPr id="11" name="Grafik 10" descr="Volltreffer Silhouette">
            <a:extLst>
              <a:ext uri="{FF2B5EF4-FFF2-40B4-BE49-F238E27FC236}">
                <a16:creationId xmlns:a16="http://schemas.microsoft.com/office/drawing/2014/main" id="{9627EC99-716F-3752-7D51-C1EF428823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068" y="1928197"/>
            <a:ext cx="720000" cy="72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326BF99-9995-55B9-E3C1-D548BDB660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5735" y="5737860"/>
            <a:ext cx="824241" cy="563406"/>
          </a:xfrm>
          <a:prstGeom prst="rect">
            <a:avLst/>
          </a:prstGeom>
        </p:spPr>
      </p:pic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A347B90A-8839-CA9D-13D3-2579CE1F56C7}"/>
              </a:ext>
            </a:extLst>
          </p:cNvPr>
          <p:cNvSpPr txBox="1">
            <a:spLocks/>
          </p:cNvSpPr>
          <p:nvPr/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7021877-68E2-4E46-B8FF-898E21A3690B}" type="slidenum">
              <a:rPr lang="de-DE" sz="800" smtClean="0"/>
              <a:pPr algn="ctr"/>
              <a:t>12</a:t>
            </a:fld>
            <a:endParaRPr lang="de-DE" sz="8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1D8B5AC-7AF4-07DC-25D5-581E231F7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B263B3-C755-4AFB-BBE8-B71955B47865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938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9D14CA-450D-8281-CB25-5CF81781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z="2900" dirty="0"/>
              <a:t>Zielfoto 2040</a:t>
            </a:r>
            <a:br>
              <a:rPr lang="de-DE" sz="2900" dirty="0"/>
            </a:br>
            <a:r>
              <a:rPr lang="de-DE" sz="2000" dirty="0">
                <a:solidFill>
                  <a:srgbClr val="C00000"/>
                </a:solidFill>
              </a:rPr>
              <a:t>Energieträger</a:t>
            </a:r>
            <a:r>
              <a:rPr lang="de-DE" sz="2000" dirty="0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67B809-EA6C-0D8E-53D0-010B38AF48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Foliennummernplatzhalter 4">
            <a:extLst>
              <a:ext uri="{FF2B5EF4-FFF2-40B4-BE49-F238E27FC236}">
                <a16:creationId xmlns:a16="http://schemas.microsoft.com/office/drawing/2014/main" id="{E64DB1C3-A4F6-D8CB-76E0-B1573EEC1064}"/>
              </a:ext>
            </a:extLst>
          </p:cNvPr>
          <p:cNvSpPr txBox="1">
            <a:spLocks/>
          </p:cNvSpPr>
          <p:nvPr/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tx1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chemeClr val="tx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B263B3-C755-4AFB-BBE8-B71955B47865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4444801-BC7D-1D58-B27C-5BBEAE4BE62C}"/>
              </a:ext>
            </a:extLst>
          </p:cNvPr>
          <p:cNvSpPr txBox="1"/>
          <p:nvPr/>
        </p:nvSpPr>
        <p:spPr>
          <a:xfrm>
            <a:off x="520399" y="1339265"/>
            <a:ext cx="44916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Entwicklung</a:t>
            </a:r>
            <a:r>
              <a:rPr lang="de-DE" dirty="0"/>
              <a:t>:</a:t>
            </a:r>
          </a:p>
          <a:p>
            <a:endParaRPr lang="de-DE" dirty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b="1" dirty="0"/>
              <a:t>Ca. 96% </a:t>
            </a:r>
            <a:r>
              <a:rPr lang="de-DE" dirty="0"/>
              <a:t>der Wärme werden heute über fossile Energieträger bereitgestellt </a:t>
            </a:r>
          </a:p>
          <a:p>
            <a:r>
              <a:rPr lang="de-DE" dirty="0"/>
              <a:t>    Erdgas</a:t>
            </a:r>
          </a:p>
          <a:p>
            <a:r>
              <a:rPr lang="de-DE" dirty="0"/>
              <a:t>    Heizöl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Sanierung und Effizienzsteigerung erforderlich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100% Verdrängung von fossilen Energieträgern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Basis sind Wärmepumpen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Grünes Gas kann ggf. durch Biomasse ersetzt werden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FFCFC43-34E2-7915-8D68-490B1AB907FC}"/>
              </a:ext>
            </a:extLst>
          </p:cNvPr>
          <p:cNvSpPr/>
          <p:nvPr/>
        </p:nvSpPr>
        <p:spPr>
          <a:xfrm>
            <a:off x="1674771" y="2832643"/>
            <a:ext cx="278781" cy="128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E767745-25A2-3C29-50D0-601B1FEF3DAD}"/>
              </a:ext>
            </a:extLst>
          </p:cNvPr>
          <p:cNvSpPr/>
          <p:nvPr/>
        </p:nvSpPr>
        <p:spPr>
          <a:xfrm>
            <a:off x="1674771" y="3112779"/>
            <a:ext cx="278781" cy="1284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20" name="Diagramm 19">
            <a:extLst>
              <a:ext uri="{FF2B5EF4-FFF2-40B4-BE49-F238E27FC236}">
                <a16:creationId xmlns:a16="http://schemas.microsoft.com/office/drawing/2014/main" id="{1B1DF1A6-75BF-540C-14A2-4A6EA866C6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2285335"/>
              </p:ext>
            </p:extLst>
          </p:nvPr>
        </p:nvGraphicFramePr>
        <p:xfrm>
          <a:off x="4977600" y="1046074"/>
          <a:ext cx="7214400" cy="54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A705706D-82B3-6E18-7451-CEB473B279E1}"/>
              </a:ext>
            </a:extLst>
          </p:cNvPr>
          <p:cNvCxnSpPr>
            <a:cxnSpLocks/>
          </p:cNvCxnSpPr>
          <p:nvPr/>
        </p:nvCxnSpPr>
        <p:spPr>
          <a:xfrm>
            <a:off x="7477882" y="1463040"/>
            <a:ext cx="1490627" cy="15387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F036D269-AADD-348C-3500-03DC0948D4EE}"/>
              </a:ext>
            </a:extLst>
          </p:cNvPr>
          <p:cNvSpPr txBox="1"/>
          <p:nvPr/>
        </p:nvSpPr>
        <p:spPr>
          <a:xfrm>
            <a:off x="8620154" y="1906002"/>
            <a:ext cx="1997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Sanierung und Effizienzsteigerung</a:t>
            </a:r>
            <a:br>
              <a:rPr lang="de-DE" sz="1400" b="1" dirty="0"/>
            </a:br>
            <a:r>
              <a:rPr lang="de-DE" sz="1400" b="1" dirty="0"/>
              <a:t>(- 36 %)</a:t>
            </a:r>
          </a:p>
        </p:txBody>
      </p:sp>
      <p:sp>
        <p:nvSpPr>
          <p:cNvPr id="23" name="Geschweifte Klammer rechts 22">
            <a:extLst>
              <a:ext uri="{FF2B5EF4-FFF2-40B4-BE49-F238E27FC236}">
                <a16:creationId xmlns:a16="http://schemas.microsoft.com/office/drawing/2014/main" id="{2FE04FBD-82E3-6E73-1036-0E829E76E89E}"/>
              </a:ext>
            </a:extLst>
          </p:cNvPr>
          <p:cNvSpPr/>
          <p:nvPr/>
        </p:nvSpPr>
        <p:spPr>
          <a:xfrm>
            <a:off x="10100015" y="4667794"/>
            <a:ext cx="273539" cy="146939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920952C-7ACD-CFB7-79FB-7F6DE3AA0A45}"/>
              </a:ext>
            </a:extLst>
          </p:cNvPr>
          <p:cNvSpPr txBox="1"/>
          <p:nvPr/>
        </p:nvSpPr>
        <p:spPr>
          <a:xfrm rot="16200000">
            <a:off x="9546711" y="5217825"/>
            <a:ext cx="210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Wärmepumpen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C4160A2-D44E-EDC6-5D0B-DC24E1DC7059}"/>
              </a:ext>
            </a:extLst>
          </p:cNvPr>
          <p:cNvSpPr txBox="1"/>
          <p:nvPr/>
        </p:nvSpPr>
        <p:spPr>
          <a:xfrm rot="16200000">
            <a:off x="3196950" y="3340546"/>
            <a:ext cx="3446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Endenergiebedarf Wärme in GWh/a</a:t>
            </a:r>
          </a:p>
        </p:txBody>
      </p:sp>
      <p:pic>
        <p:nvPicPr>
          <p:cNvPr id="26" name="Picture 19" descr="\\dl380-main\Readdata\B Energiekonzeption\8 Piktogramme und Grafiken\0 Piktogramme\Piktogramme einzeln\Erdgasnetz_Biogasnetz.gif">
            <a:extLst>
              <a:ext uri="{FF2B5EF4-FFF2-40B4-BE49-F238E27FC236}">
                <a16:creationId xmlns:a16="http://schemas.microsoft.com/office/drawing/2014/main" id="{9D3D9DF9-63B0-2A9D-9122-DB392D14A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56" y="4084007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65D6E54-6412-0BA8-844C-42DD1FB793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56" y="1981416"/>
            <a:ext cx="360000" cy="360000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EA4897FB-BC31-0CD5-9BCB-F2041404C78D}"/>
              </a:ext>
            </a:extLst>
          </p:cNvPr>
          <p:cNvSpPr/>
          <p:nvPr/>
        </p:nvSpPr>
        <p:spPr>
          <a:xfrm>
            <a:off x="7476792" y="1016623"/>
            <a:ext cx="3438858" cy="53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E42A458-7A50-3DE7-FF6B-1CC7D4BCC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B263B3-C755-4AFB-BBE8-B71955B47865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5257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B9D14CA-450D-8281-CB25-5CF81781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z="2900" dirty="0"/>
              <a:t>Zielfoto 2040</a:t>
            </a:r>
            <a:br>
              <a:rPr lang="de-DE" sz="2900" dirty="0"/>
            </a:br>
            <a:r>
              <a:rPr lang="de-DE" sz="2000" dirty="0">
                <a:solidFill>
                  <a:srgbClr val="C00000"/>
                </a:solidFill>
              </a:rPr>
              <a:t>Energieträger</a:t>
            </a:r>
            <a:r>
              <a:rPr lang="de-DE" sz="2000" dirty="0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67B809-EA6C-0D8E-53D0-010B38AF48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Foliennummernplatzhalter 4">
            <a:extLst>
              <a:ext uri="{FF2B5EF4-FFF2-40B4-BE49-F238E27FC236}">
                <a16:creationId xmlns:a16="http://schemas.microsoft.com/office/drawing/2014/main" id="{E64DB1C3-A4F6-D8CB-76E0-B1573EEC1064}"/>
              </a:ext>
            </a:extLst>
          </p:cNvPr>
          <p:cNvSpPr txBox="1">
            <a:spLocks/>
          </p:cNvSpPr>
          <p:nvPr/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tx1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900" b="0" kern="1200">
                <a:solidFill>
                  <a:schemeClr val="tx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B263B3-C755-4AFB-BBE8-B71955B47865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4444801-BC7D-1D58-B27C-5BBEAE4BE62C}"/>
              </a:ext>
            </a:extLst>
          </p:cNvPr>
          <p:cNvSpPr txBox="1"/>
          <p:nvPr/>
        </p:nvSpPr>
        <p:spPr>
          <a:xfrm>
            <a:off x="520399" y="1339265"/>
            <a:ext cx="44916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Entwicklung</a:t>
            </a:r>
            <a:r>
              <a:rPr lang="de-DE" dirty="0"/>
              <a:t>:</a:t>
            </a:r>
          </a:p>
          <a:p>
            <a:endParaRPr lang="de-DE" dirty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b="1" dirty="0"/>
              <a:t>Ca. 96% </a:t>
            </a:r>
            <a:r>
              <a:rPr lang="de-DE" dirty="0"/>
              <a:t>der Wärme werden heute über fossile Energieträger bereitgestellt </a:t>
            </a:r>
          </a:p>
          <a:p>
            <a:r>
              <a:rPr lang="de-DE" dirty="0"/>
              <a:t>    Erdgas</a:t>
            </a:r>
          </a:p>
          <a:p>
            <a:r>
              <a:rPr lang="de-DE" dirty="0"/>
              <a:t>    Heizöl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Sanierung und Effizienzsteigerung erforderlich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100% Verdrängung von fossilen Energieträgern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Basis sind Wärmepumpen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Grünes Gas kann ggf. durch Biomasse ersetzt werden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FFCFC43-34E2-7915-8D68-490B1AB907FC}"/>
              </a:ext>
            </a:extLst>
          </p:cNvPr>
          <p:cNvSpPr/>
          <p:nvPr/>
        </p:nvSpPr>
        <p:spPr>
          <a:xfrm>
            <a:off x="1674771" y="2832643"/>
            <a:ext cx="278781" cy="1284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E767745-25A2-3C29-50D0-601B1FEF3DAD}"/>
              </a:ext>
            </a:extLst>
          </p:cNvPr>
          <p:cNvSpPr/>
          <p:nvPr/>
        </p:nvSpPr>
        <p:spPr>
          <a:xfrm>
            <a:off x="1674771" y="3112779"/>
            <a:ext cx="278781" cy="1284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20" name="Diagramm 19">
            <a:extLst>
              <a:ext uri="{FF2B5EF4-FFF2-40B4-BE49-F238E27FC236}">
                <a16:creationId xmlns:a16="http://schemas.microsoft.com/office/drawing/2014/main" id="{1B1DF1A6-75BF-540C-14A2-4A6EA866C6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9157548"/>
              </p:ext>
            </p:extLst>
          </p:nvPr>
        </p:nvGraphicFramePr>
        <p:xfrm>
          <a:off x="4977600" y="1046074"/>
          <a:ext cx="7214400" cy="54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A705706D-82B3-6E18-7451-CEB473B279E1}"/>
              </a:ext>
            </a:extLst>
          </p:cNvPr>
          <p:cNvCxnSpPr>
            <a:cxnSpLocks/>
          </p:cNvCxnSpPr>
          <p:nvPr/>
        </p:nvCxnSpPr>
        <p:spPr>
          <a:xfrm>
            <a:off x="7477882" y="1638235"/>
            <a:ext cx="1490627" cy="15387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F036D269-AADD-348C-3500-03DC0948D4EE}"/>
              </a:ext>
            </a:extLst>
          </p:cNvPr>
          <p:cNvSpPr txBox="1"/>
          <p:nvPr/>
        </p:nvSpPr>
        <p:spPr>
          <a:xfrm>
            <a:off x="8620154" y="1906002"/>
            <a:ext cx="1997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Sanierung und Effizienzsteigerung</a:t>
            </a:r>
            <a:br>
              <a:rPr lang="de-DE" sz="1400" b="1" dirty="0"/>
            </a:br>
            <a:r>
              <a:rPr lang="de-DE" sz="1400" b="1" dirty="0"/>
              <a:t>(- 35 %)</a:t>
            </a:r>
          </a:p>
        </p:txBody>
      </p:sp>
      <p:sp>
        <p:nvSpPr>
          <p:cNvPr id="23" name="Geschweifte Klammer rechts 22">
            <a:extLst>
              <a:ext uri="{FF2B5EF4-FFF2-40B4-BE49-F238E27FC236}">
                <a16:creationId xmlns:a16="http://schemas.microsoft.com/office/drawing/2014/main" id="{2FE04FBD-82E3-6E73-1036-0E829E76E89E}"/>
              </a:ext>
            </a:extLst>
          </p:cNvPr>
          <p:cNvSpPr/>
          <p:nvPr/>
        </p:nvSpPr>
        <p:spPr>
          <a:xfrm>
            <a:off x="10100015" y="4667794"/>
            <a:ext cx="273539" cy="146939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920952C-7ACD-CFB7-79FB-7F6DE3AA0A45}"/>
              </a:ext>
            </a:extLst>
          </p:cNvPr>
          <p:cNvSpPr txBox="1"/>
          <p:nvPr/>
        </p:nvSpPr>
        <p:spPr>
          <a:xfrm rot="16200000">
            <a:off x="9546711" y="5217825"/>
            <a:ext cx="210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Wärmepumpen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C4160A2-D44E-EDC6-5D0B-DC24E1DC7059}"/>
              </a:ext>
            </a:extLst>
          </p:cNvPr>
          <p:cNvSpPr txBox="1"/>
          <p:nvPr/>
        </p:nvSpPr>
        <p:spPr>
          <a:xfrm rot="16200000">
            <a:off x="3196950" y="3340546"/>
            <a:ext cx="3446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Endenergiebedarf Wärme in GWh/a</a:t>
            </a:r>
          </a:p>
        </p:txBody>
      </p:sp>
      <p:pic>
        <p:nvPicPr>
          <p:cNvPr id="26" name="Picture 19" descr="\\dl380-main\Readdata\B Energiekonzeption\8 Piktogramme und Grafiken\0 Piktogramme\Piktogramme einzeln\Erdgasnetz_Biogasnetz.gif">
            <a:extLst>
              <a:ext uri="{FF2B5EF4-FFF2-40B4-BE49-F238E27FC236}">
                <a16:creationId xmlns:a16="http://schemas.microsoft.com/office/drawing/2014/main" id="{9D3D9DF9-63B0-2A9D-9122-DB392D14A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56" y="4084007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65D6E54-6412-0BA8-844C-42DD1FB793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56" y="1981416"/>
            <a:ext cx="360000" cy="36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6F73F37-BA53-E38C-CA62-9A5ED4987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B263B3-C755-4AFB-BBE8-B71955B47865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7070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0BB244-7D26-81A4-D117-544B6BF50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" t="13945" r="2816" b="19842"/>
          <a:stretch/>
        </p:blipFill>
        <p:spPr>
          <a:xfrm>
            <a:off x="3930610" y="962208"/>
            <a:ext cx="8185190" cy="5508001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7190D6A5-9605-818F-D695-908F6FEEBBD9}"/>
              </a:ext>
            </a:extLst>
          </p:cNvPr>
          <p:cNvSpPr/>
          <p:nvPr/>
        </p:nvSpPr>
        <p:spPr>
          <a:xfrm>
            <a:off x="354050" y="5371796"/>
            <a:ext cx="3829329" cy="1100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8862C2C-08B4-7468-DE9E-5C359B71B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z="2900" dirty="0"/>
              <a:t>Zielfoto 2040</a:t>
            </a:r>
            <a:br>
              <a:rPr lang="de-DE" sz="2900" dirty="0"/>
            </a:br>
            <a:r>
              <a:rPr lang="de-DE" sz="2000" dirty="0">
                <a:solidFill>
                  <a:srgbClr val="C00000"/>
                </a:solidFill>
              </a:rPr>
              <a:t>Übersicht Wärmenetze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634EB2-F89F-5261-CF9B-A4241492F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6" name="Picture 6" descr="\\dl380-main\Readdata\B Energiekonzeption\8 Piktogramme und Grafiken\0 Piktogramme\Piktogramme einzeln\Wärmenetz.gif">
            <a:extLst>
              <a:ext uri="{FF2B5EF4-FFF2-40B4-BE49-F238E27FC236}">
                <a16:creationId xmlns:a16="http://schemas.microsoft.com/office/drawing/2014/main" id="{35DC4299-8384-14B0-EA42-1369B296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50" y="1043778"/>
            <a:ext cx="865150" cy="8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Tabelle 34">
            <a:extLst>
              <a:ext uri="{FF2B5EF4-FFF2-40B4-BE49-F238E27FC236}">
                <a16:creationId xmlns:a16="http://schemas.microsoft.com/office/drawing/2014/main" id="{AD060517-DA1E-AF42-DFDC-211CF2ADC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854179"/>
              </p:ext>
            </p:extLst>
          </p:nvPr>
        </p:nvGraphicFramePr>
        <p:xfrm>
          <a:off x="373886" y="3766034"/>
          <a:ext cx="3223496" cy="155448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2086648">
                  <a:extLst>
                    <a:ext uri="{9D8B030D-6E8A-4147-A177-3AD203B41FA5}">
                      <a16:colId xmlns:a16="http://schemas.microsoft.com/office/drawing/2014/main" val="2322413078"/>
                    </a:ext>
                  </a:extLst>
                </a:gridCol>
                <a:gridCol w="568424">
                  <a:extLst>
                    <a:ext uri="{9D8B030D-6E8A-4147-A177-3AD203B41FA5}">
                      <a16:colId xmlns:a16="http://schemas.microsoft.com/office/drawing/2014/main" val="3255569822"/>
                    </a:ext>
                  </a:extLst>
                </a:gridCol>
                <a:gridCol w="568424">
                  <a:extLst>
                    <a:ext uri="{9D8B030D-6E8A-4147-A177-3AD203B41FA5}">
                      <a16:colId xmlns:a16="http://schemas.microsoft.com/office/drawing/2014/main" val="2972592999"/>
                    </a:ext>
                  </a:extLst>
                </a:gridCol>
              </a:tblGrid>
              <a:tr h="179105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Versorgungsstruktur Cluster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2040 </a:t>
                      </a:r>
                      <a:r>
                        <a:rPr lang="de-DE" sz="1200" b="0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Inter Light" panose="020B0502030000000004" pitchFamily="34" charset="0"/>
                          <a:ea typeface="Inter Light" panose="020B0502030000000004" pitchFamily="34" charset="0"/>
                          <a:cs typeface="+mn-cs"/>
                        </a:rPr>
                        <a:t>*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2942132853"/>
                  </a:ext>
                </a:extLst>
              </a:tr>
              <a:tr h="179105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effectLst/>
                          <a:latin typeface="+mn-lt"/>
                        </a:rPr>
                        <a:t>      Dezentral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Inter Light" panose="020B0502030000000004" pitchFamily="34" charset="0"/>
                          <a:ea typeface="Inter Light" panose="020B0502030000000004" pitchFamily="34" charset="0"/>
                          <a:cs typeface="+mn-cs"/>
                        </a:rPr>
                        <a:t>22%</a:t>
                      </a:r>
                      <a:endParaRPr lang="de-DE" sz="1200" b="0" i="0" u="none" strike="noStrike" kern="1200" baseline="30000" dirty="0">
                        <a:solidFill>
                          <a:srgbClr val="000000"/>
                        </a:solidFill>
                        <a:effectLst/>
                        <a:latin typeface="Inter Light" panose="020B0502030000000004" pitchFamily="34" charset="0"/>
                        <a:ea typeface="Inter Light" panose="020B0502030000000004" pitchFamily="34" charset="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3696525467"/>
                  </a:ext>
                </a:extLst>
              </a:tr>
              <a:tr h="179105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effectLst/>
                          <a:latin typeface="+mn-lt"/>
                        </a:rPr>
                        <a:t>      KNW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Inter Light" panose="020B0502030000000004" pitchFamily="34" charset="0"/>
                          <a:ea typeface="Inter Light" panose="020B0502030000000004" pitchFamily="34" charset="0"/>
                          <a:cs typeface="+mn-cs"/>
                        </a:rPr>
                        <a:t>1%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3070928030"/>
                  </a:ext>
                </a:extLst>
              </a:tr>
              <a:tr h="179105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effectLst/>
                          <a:latin typeface="+mn-lt"/>
                        </a:rPr>
                        <a:t>      WN Bestand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Inter Light" panose="020B0502030000000004" pitchFamily="34" charset="0"/>
                          <a:ea typeface="Inter Light" panose="020B0502030000000004" pitchFamily="34" charset="0"/>
                          <a:cs typeface="+mn-cs"/>
                        </a:rPr>
                        <a:t>12%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4105589839"/>
                  </a:ext>
                </a:extLst>
              </a:tr>
              <a:tr h="179105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effectLst/>
                          <a:latin typeface="+mn-lt"/>
                        </a:rPr>
                        <a:t>      WN Neu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Inter Light" panose="020B0502030000000004" pitchFamily="34" charset="0"/>
                          <a:ea typeface="Inter Light" panose="020B0502030000000004" pitchFamily="34" charset="0"/>
                          <a:cs typeface="+mn-cs"/>
                        </a:rPr>
                        <a:t>66%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2480018416"/>
                  </a:ext>
                </a:extLst>
              </a:tr>
            </a:tbl>
          </a:graphicData>
        </a:graphic>
      </p:graphicFrame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4CA6FF5E-9B75-75E3-DAA8-79DEE84BEC59}"/>
              </a:ext>
            </a:extLst>
          </p:cNvPr>
          <p:cNvGrpSpPr/>
          <p:nvPr/>
        </p:nvGrpSpPr>
        <p:grpSpPr>
          <a:xfrm>
            <a:off x="421482" y="4252689"/>
            <a:ext cx="182612" cy="1003870"/>
            <a:chOff x="421482" y="4252689"/>
            <a:chExt cx="182612" cy="1003870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27E1BDC6-2FAC-4842-A42F-53C0F4F8B129}"/>
                </a:ext>
              </a:extLst>
            </p:cNvPr>
            <p:cNvSpPr/>
            <p:nvPr/>
          </p:nvSpPr>
          <p:spPr>
            <a:xfrm>
              <a:off x="424094" y="4532385"/>
              <a:ext cx="180000" cy="180000"/>
            </a:xfrm>
            <a:prstGeom prst="rect">
              <a:avLst/>
            </a:prstGeom>
            <a:solidFill>
              <a:srgbClr val="5B8C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C35B2B7C-98CF-7C57-5693-FFBBA8A15A9C}"/>
                </a:ext>
              </a:extLst>
            </p:cNvPr>
            <p:cNvSpPr/>
            <p:nvPr/>
          </p:nvSpPr>
          <p:spPr>
            <a:xfrm>
              <a:off x="421482" y="5076559"/>
              <a:ext cx="180000" cy="180000"/>
            </a:xfrm>
            <a:prstGeom prst="rect">
              <a:avLst/>
            </a:prstGeom>
            <a:solidFill>
              <a:srgbClr val="E0302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EC83EB92-EF88-D66E-8537-6DA724F87103}"/>
                </a:ext>
              </a:extLst>
            </p:cNvPr>
            <p:cNvSpPr/>
            <p:nvPr/>
          </p:nvSpPr>
          <p:spPr>
            <a:xfrm>
              <a:off x="421482" y="4252689"/>
              <a:ext cx="180000" cy="180000"/>
            </a:xfrm>
            <a:prstGeom prst="rect">
              <a:avLst/>
            </a:prstGeom>
            <a:solidFill>
              <a:srgbClr val="DDDDDD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52F0418B-B55B-47B7-66D6-CFC415DBD617}"/>
                </a:ext>
              </a:extLst>
            </p:cNvPr>
            <p:cNvSpPr/>
            <p:nvPr/>
          </p:nvSpPr>
          <p:spPr>
            <a:xfrm>
              <a:off x="421482" y="4819290"/>
              <a:ext cx="180000" cy="180000"/>
            </a:xfrm>
            <a:prstGeom prst="rect">
              <a:avLst/>
            </a:prstGeom>
            <a:solidFill>
              <a:srgbClr val="E0302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68992A78-3D56-4AE2-D335-667883429AE2}"/>
              </a:ext>
            </a:extLst>
          </p:cNvPr>
          <p:cNvCxnSpPr>
            <a:cxnSpLocks/>
          </p:cNvCxnSpPr>
          <p:nvPr/>
        </p:nvCxnSpPr>
        <p:spPr>
          <a:xfrm>
            <a:off x="419100" y="5864248"/>
            <a:ext cx="317595" cy="0"/>
          </a:xfrm>
          <a:prstGeom prst="line">
            <a:avLst/>
          </a:prstGeom>
          <a:solidFill>
            <a:schemeClr val="bg1"/>
          </a:solidFill>
          <a:ln w="28575">
            <a:solidFill>
              <a:srgbClr val="D3202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Textfeld 41">
            <a:extLst>
              <a:ext uri="{FF2B5EF4-FFF2-40B4-BE49-F238E27FC236}">
                <a16:creationId xmlns:a16="http://schemas.microsoft.com/office/drawing/2014/main" id="{6F401A22-89CF-4C0F-3321-92BC356E4CFF}"/>
              </a:ext>
            </a:extLst>
          </p:cNvPr>
          <p:cNvSpPr txBox="1"/>
          <p:nvPr/>
        </p:nvSpPr>
        <p:spPr>
          <a:xfrm>
            <a:off x="601482" y="5733021"/>
            <a:ext cx="11817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Bestandsnetz</a:t>
            </a:r>
          </a:p>
        </p:txBody>
      </p: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F80DF34D-8F8D-3D69-6191-CD4ADA00E373}"/>
              </a:ext>
            </a:extLst>
          </p:cNvPr>
          <p:cNvCxnSpPr>
            <a:cxnSpLocks/>
          </p:cNvCxnSpPr>
          <p:nvPr/>
        </p:nvCxnSpPr>
        <p:spPr>
          <a:xfrm>
            <a:off x="419100" y="6131924"/>
            <a:ext cx="317595" cy="0"/>
          </a:xfrm>
          <a:prstGeom prst="lin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Textfeld 43">
            <a:extLst>
              <a:ext uri="{FF2B5EF4-FFF2-40B4-BE49-F238E27FC236}">
                <a16:creationId xmlns:a16="http://schemas.microsoft.com/office/drawing/2014/main" id="{44E8D948-B649-1FE1-E646-85E9F92D7693}"/>
              </a:ext>
            </a:extLst>
          </p:cNvPr>
          <p:cNvSpPr txBox="1"/>
          <p:nvPr/>
        </p:nvSpPr>
        <p:spPr>
          <a:xfrm>
            <a:off x="601482" y="6000697"/>
            <a:ext cx="78418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Gasnetz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8754B8F4-2500-A160-414D-C3C30DA21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5445796"/>
            <a:ext cx="193441" cy="182896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F73EAF61-C82D-30B4-2A6A-914E41127B0B}"/>
              </a:ext>
            </a:extLst>
          </p:cNvPr>
          <p:cNvSpPr txBox="1"/>
          <p:nvPr/>
        </p:nvSpPr>
        <p:spPr>
          <a:xfrm>
            <a:off x="628333" y="5398714"/>
            <a:ext cx="27735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Freiflächen für erneuerbare Energie</a:t>
            </a: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CA526CAB-8CCE-F2FC-CE4C-CC6B48B7A52E}"/>
              </a:ext>
            </a:extLst>
          </p:cNvPr>
          <p:cNvGrpSpPr/>
          <p:nvPr/>
        </p:nvGrpSpPr>
        <p:grpSpPr>
          <a:xfrm>
            <a:off x="1805634" y="5767033"/>
            <a:ext cx="180000" cy="180000"/>
            <a:chOff x="9524455" y="1015829"/>
            <a:chExt cx="180000" cy="180000"/>
          </a:xfrm>
        </p:grpSpPr>
        <p:sp>
          <p:nvSpPr>
            <p:cNvPr id="48" name="Stern: 5 Zacken 47">
              <a:extLst>
                <a:ext uri="{FF2B5EF4-FFF2-40B4-BE49-F238E27FC236}">
                  <a16:creationId xmlns:a16="http://schemas.microsoft.com/office/drawing/2014/main" id="{387949BA-14DE-65C9-F964-DE53A6C33D97}"/>
                </a:ext>
              </a:extLst>
            </p:cNvPr>
            <p:cNvSpPr/>
            <p:nvPr/>
          </p:nvSpPr>
          <p:spPr>
            <a:xfrm rot="2107998">
              <a:off x="9524455" y="1015829"/>
              <a:ext cx="180000" cy="180000"/>
            </a:xfrm>
            <a:prstGeom prst="star5">
              <a:avLst/>
            </a:prstGeom>
            <a:solidFill>
              <a:srgbClr val="E31F33"/>
            </a:solidFill>
            <a:ln w="9525">
              <a:solidFill>
                <a:srgbClr val="675F5F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ctr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de-DE" dirty="0"/>
            </a:p>
          </p:txBody>
        </p:sp>
        <p:sp>
          <p:nvSpPr>
            <p:cNvPr id="49" name="Stern: 5 Zacken 48">
              <a:extLst>
                <a:ext uri="{FF2B5EF4-FFF2-40B4-BE49-F238E27FC236}">
                  <a16:creationId xmlns:a16="http://schemas.microsoft.com/office/drawing/2014/main" id="{E1A74A73-F1A6-4268-0C32-88E7DCEF5B95}"/>
                </a:ext>
              </a:extLst>
            </p:cNvPr>
            <p:cNvSpPr/>
            <p:nvPr/>
          </p:nvSpPr>
          <p:spPr>
            <a:xfrm>
              <a:off x="9524455" y="1015829"/>
              <a:ext cx="180000" cy="180000"/>
            </a:xfrm>
            <a:prstGeom prst="star5">
              <a:avLst/>
            </a:prstGeom>
            <a:solidFill>
              <a:srgbClr val="E31F33"/>
            </a:solidFill>
            <a:ln w="9525">
              <a:solidFill>
                <a:srgbClr val="675F5F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ctr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de-DE" dirty="0"/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58B53AFA-F27A-D3C8-8846-CB9B17768378}"/>
              </a:ext>
            </a:extLst>
          </p:cNvPr>
          <p:cNvSpPr txBox="1"/>
          <p:nvPr/>
        </p:nvSpPr>
        <p:spPr>
          <a:xfrm>
            <a:off x="2056308" y="5725748"/>
            <a:ext cx="11208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Heizzentralen</a:t>
            </a:r>
          </a:p>
        </p:txBody>
      </p:sp>
      <p:sp>
        <p:nvSpPr>
          <p:cNvPr id="52" name="Foliennummernplatzhalter 2">
            <a:extLst>
              <a:ext uri="{FF2B5EF4-FFF2-40B4-BE49-F238E27FC236}">
                <a16:creationId xmlns:a16="http://schemas.microsoft.com/office/drawing/2014/main" id="{E008A774-070E-2331-AC9E-8F081139A5A9}"/>
              </a:ext>
            </a:extLst>
          </p:cNvPr>
          <p:cNvSpPr txBox="1">
            <a:spLocks/>
          </p:cNvSpPr>
          <p:nvPr/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7021877-68E2-4E46-B8FF-898E21A3690B}" type="slidenum">
              <a:rPr lang="de-DE" sz="800" smtClean="0"/>
              <a:pPr algn="ctr"/>
              <a:t>15</a:t>
            </a:fld>
            <a:endParaRPr lang="de-DE" sz="80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3FC1121-AE7A-AB19-4773-E36A3D7E218B}"/>
              </a:ext>
            </a:extLst>
          </p:cNvPr>
          <p:cNvSpPr/>
          <p:nvPr/>
        </p:nvSpPr>
        <p:spPr>
          <a:xfrm rot="873464">
            <a:off x="8025662" y="2532027"/>
            <a:ext cx="627340" cy="620331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77209AA-A7A3-348E-71D2-113505317514}"/>
              </a:ext>
            </a:extLst>
          </p:cNvPr>
          <p:cNvSpPr/>
          <p:nvPr/>
        </p:nvSpPr>
        <p:spPr>
          <a:xfrm rot="3029132">
            <a:off x="8366889" y="3766634"/>
            <a:ext cx="846215" cy="608823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highlight>
                <a:srgbClr val="FF0000"/>
              </a:highlight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C989913-11A6-BA92-5B43-53DAC92D1803}"/>
              </a:ext>
            </a:extLst>
          </p:cNvPr>
          <p:cNvSpPr txBox="1"/>
          <p:nvPr/>
        </p:nvSpPr>
        <p:spPr>
          <a:xfrm>
            <a:off x="349655" y="1963939"/>
            <a:ext cx="3206079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Nordstadt (WN - Kläranlage)</a:t>
            </a:r>
          </a:p>
          <a:p>
            <a:endParaRPr lang="de-DE" sz="1400" dirty="0"/>
          </a:p>
          <a:p>
            <a:r>
              <a:rPr lang="de-DE" sz="1400" dirty="0"/>
              <a:t>Innenstadtbereich</a:t>
            </a:r>
          </a:p>
          <a:p>
            <a:endParaRPr lang="de-DE" sz="1400" dirty="0"/>
          </a:p>
          <a:p>
            <a:r>
              <a:rPr lang="de-DE" sz="1400" dirty="0"/>
              <a:t>Bestandsnetz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E793C199-F647-8CB5-1A34-E29A83E97DDE}"/>
              </a:ext>
            </a:extLst>
          </p:cNvPr>
          <p:cNvCxnSpPr>
            <a:cxnSpLocks/>
            <a:endCxn id="11" idx="6"/>
          </p:cNvCxnSpPr>
          <p:nvPr/>
        </p:nvCxnSpPr>
        <p:spPr>
          <a:xfrm>
            <a:off x="1680176" y="2975834"/>
            <a:ext cx="6446363" cy="1470912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681B98D9-FEC3-E687-3204-B13131D7D926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2924175" y="2138062"/>
            <a:ext cx="5111557" cy="6252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A9A45DAB-3CD7-ED0F-91F2-06A40C328207}"/>
              </a:ext>
            </a:extLst>
          </p:cNvPr>
          <p:cNvCxnSpPr>
            <a:cxnSpLocks/>
            <a:endCxn id="6" idx="3"/>
          </p:cNvCxnSpPr>
          <p:nvPr/>
        </p:nvCxnSpPr>
        <p:spPr>
          <a:xfrm>
            <a:off x="2021031" y="2550216"/>
            <a:ext cx="6412545" cy="142698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22">
            <a:extLst>
              <a:ext uri="{FF2B5EF4-FFF2-40B4-BE49-F238E27FC236}">
                <a16:creationId xmlns:a16="http://schemas.microsoft.com/office/drawing/2014/main" id="{989E078C-B936-1069-F266-4006B547F3DA}"/>
              </a:ext>
            </a:extLst>
          </p:cNvPr>
          <p:cNvSpPr/>
          <p:nvPr/>
        </p:nvSpPr>
        <p:spPr>
          <a:xfrm rot="969787">
            <a:off x="8036335" y="3406826"/>
            <a:ext cx="1532767" cy="1529741"/>
          </a:xfrm>
          <a:custGeom>
            <a:avLst/>
            <a:gdLst>
              <a:gd name="connsiteX0" fmla="*/ 0 w 1453739"/>
              <a:gd name="connsiteY0" fmla="*/ 431740 h 863480"/>
              <a:gd name="connsiteX1" fmla="*/ 726870 w 1453739"/>
              <a:gd name="connsiteY1" fmla="*/ 0 h 863480"/>
              <a:gd name="connsiteX2" fmla="*/ 1453740 w 1453739"/>
              <a:gd name="connsiteY2" fmla="*/ 431740 h 863480"/>
              <a:gd name="connsiteX3" fmla="*/ 726870 w 1453739"/>
              <a:gd name="connsiteY3" fmla="*/ 863480 h 863480"/>
              <a:gd name="connsiteX4" fmla="*/ 0 w 1453739"/>
              <a:gd name="connsiteY4" fmla="*/ 431740 h 863480"/>
              <a:gd name="connsiteX0" fmla="*/ 1791 w 1455531"/>
              <a:gd name="connsiteY0" fmla="*/ 188893 h 620633"/>
              <a:gd name="connsiteX1" fmla="*/ 909723 w 1455531"/>
              <a:gd name="connsiteY1" fmla="*/ 5491 h 620633"/>
              <a:gd name="connsiteX2" fmla="*/ 1455531 w 1455531"/>
              <a:gd name="connsiteY2" fmla="*/ 188893 h 620633"/>
              <a:gd name="connsiteX3" fmla="*/ 728661 w 1455531"/>
              <a:gd name="connsiteY3" fmla="*/ 620633 h 620633"/>
              <a:gd name="connsiteX4" fmla="*/ 1791 w 1455531"/>
              <a:gd name="connsiteY4" fmla="*/ 188893 h 620633"/>
              <a:gd name="connsiteX0" fmla="*/ 1791 w 1455531"/>
              <a:gd name="connsiteY0" fmla="*/ 260180 h 691920"/>
              <a:gd name="connsiteX1" fmla="*/ 909723 w 1455531"/>
              <a:gd name="connsiteY1" fmla="*/ 76778 h 691920"/>
              <a:gd name="connsiteX2" fmla="*/ 1455531 w 1455531"/>
              <a:gd name="connsiteY2" fmla="*/ 260180 h 691920"/>
              <a:gd name="connsiteX3" fmla="*/ 728661 w 1455531"/>
              <a:gd name="connsiteY3" fmla="*/ 691920 h 691920"/>
              <a:gd name="connsiteX4" fmla="*/ 1791 w 1455531"/>
              <a:gd name="connsiteY4" fmla="*/ 260180 h 691920"/>
              <a:gd name="connsiteX0" fmla="*/ 4840 w 978194"/>
              <a:gd name="connsiteY0" fmla="*/ 8750 h 1579889"/>
              <a:gd name="connsiteX1" fmla="*/ 432386 w 978194"/>
              <a:gd name="connsiteY1" fmla="*/ 916608 h 1579889"/>
              <a:gd name="connsiteX2" fmla="*/ 978194 w 978194"/>
              <a:gd name="connsiteY2" fmla="*/ 1100010 h 1579889"/>
              <a:gd name="connsiteX3" fmla="*/ 251324 w 978194"/>
              <a:gd name="connsiteY3" fmla="*/ 1531750 h 1579889"/>
              <a:gd name="connsiteX4" fmla="*/ 4840 w 978194"/>
              <a:gd name="connsiteY4" fmla="*/ 8750 h 1579889"/>
              <a:gd name="connsiteX0" fmla="*/ 55576 w 1028930"/>
              <a:gd name="connsiteY0" fmla="*/ 187 h 1571326"/>
              <a:gd name="connsiteX1" fmla="*/ 483122 w 1028930"/>
              <a:gd name="connsiteY1" fmla="*/ 908045 h 1571326"/>
              <a:gd name="connsiteX2" fmla="*/ 1028930 w 1028930"/>
              <a:gd name="connsiteY2" fmla="*/ 1091447 h 1571326"/>
              <a:gd name="connsiteX3" fmla="*/ 302060 w 1028930"/>
              <a:gd name="connsiteY3" fmla="*/ 1523187 h 1571326"/>
              <a:gd name="connsiteX4" fmla="*/ 55576 w 1028930"/>
              <a:gd name="connsiteY4" fmla="*/ 187 h 1571326"/>
              <a:gd name="connsiteX0" fmla="*/ 55576 w 1028930"/>
              <a:gd name="connsiteY0" fmla="*/ 30281 h 1601420"/>
              <a:gd name="connsiteX1" fmla="*/ 323580 w 1028930"/>
              <a:gd name="connsiteY1" fmla="*/ 567759 h 1601420"/>
              <a:gd name="connsiteX2" fmla="*/ 483122 w 1028930"/>
              <a:gd name="connsiteY2" fmla="*/ 938139 h 1601420"/>
              <a:gd name="connsiteX3" fmla="*/ 1028930 w 1028930"/>
              <a:gd name="connsiteY3" fmla="*/ 1121541 h 1601420"/>
              <a:gd name="connsiteX4" fmla="*/ 302060 w 1028930"/>
              <a:gd name="connsiteY4" fmla="*/ 1553281 h 1601420"/>
              <a:gd name="connsiteX5" fmla="*/ 55576 w 1028930"/>
              <a:gd name="connsiteY5" fmla="*/ 30281 h 1601420"/>
              <a:gd name="connsiteX0" fmla="*/ 1176 w 974530"/>
              <a:gd name="connsiteY0" fmla="*/ 16330 h 1587469"/>
              <a:gd name="connsiteX1" fmla="*/ 166112 w 974530"/>
              <a:gd name="connsiteY1" fmla="*/ 745657 h 1587469"/>
              <a:gd name="connsiteX2" fmla="*/ 428722 w 974530"/>
              <a:gd name="connsiteY2" fmla="*/ 924188 h 1587469"/>
              <a:gd name="connsiteX3" fmla="*/ 974530 w 974530"/>
              <a:gd name="connsiteY3" fmla="*/ 1107590 h 1587469"/>
              <a:gd name="connsiteX4" fmla="*/ 247660 w 974530"/>
              <a:gd name="connsiteY4" fmla="*/ 1539330 h 1587469"/>
              <a:gd name="connsiteX5" fmla="*/ 1176 w 974530"/>
              <a:gd name="connsiteY5" fmla="*/ 16330 h 1587469"/>
              <a:gd name="connsiteX0" fmla="*/ 809 w 974163"/>
              <a:gd name="connsiteY0" fmla="*/ 24759 h 1595898"/>
              <a:gd name="connsiteX1" fmla="*/ 165745 w 974163"/>
              <a:gd name="connsiteY1" fmla="*/ 754086 h 1595898"/>
              <a:gd name="connsiteX2" fmla="*/ 428355 w 974163"/>
              <a:gd name="connsiteY2" fmla="*/ 932617 h 1595898"/>
              <a:gd name="connsiteX3" fmla="*/ 974163 w 974163"/>
              <a:gd name="connsiteY3" fmla="*/ 1116019 h 1595898"/>
              <a:gd name="connsiteX4" fmla="*/ 247293 w 974163"/>
              <a:gd name="connsiteY4" fmla="*/ 1547759 h 1595898"/>
              <a:gd name="connsiteX5" fmla="*/ 809 w 974163"/>
              <a:gd name="connsiteY5" fmla="*/ 24759 h 1595898"/>
              <a:gd name="connsiteX0" fmla="*/ 48393 w 1021747"/>
              <a:gd name="connsiteY0" fmla="*/ 8081 h 1275953"/>
              <a:gd name="connsiteX1" fmla="*/ 213329 w 1021747"/>
              <a:gd name="connsiteY1" fmla="*/ 737408 h 1275953"/>
              <a:gd name="connsiteX2" fmla="*/ 475939 w 1021747"/>
              <a:gd name="connsiteY2" fmla="*/ 915939 h 1275953"/>
              <a:gd name="connsiteX3" fmla="*/ 1021747 w 1021747"/>
              <a:gd name="connsiteY3" fmla="*/ 1099341 h 1275953"/>
              <a:gd name="connsiteX4" fmla="*/ 91455 w 1021747"/>
              <a:gd name="connsiteY4" fmla="*/ 1137163 h 1275953"/>
              <a:gd name="connsiteX5" fmla="*/ 48393 w 1021747"/>
              <a:gd name="connsiteY5" fmla="*/ 8081 h 1275953"/>
              <a:gd name="connsiteX0" fmla="*/ 136765 w 1110119"/>
              <a:gd name="connsiteY0" fmla="*/ 8081 h 1481815"/>
              <a:gd name="connsiteX1" fmla="*/ 301701 w 1110119"/>
              <a:gd name="connsiteY1" fmla="*/ 737408 h 1481815"/>
              <a:gd name="connsiteX2" fmla="*/ 564311 w 1110119"/>
              <a:gd name="connsiteY2" fmla="*/ 915939 h 1481815"/>
              <a:gd name="connsiteX3" fmla="*/ 1110119 w 1110119"/>
              <a:gd name="connsiteY3" fmla="*/ 1099341 h 1481815"/>
              <a:gd name="connsiteX4" fmla="*/ 179827 w 1110119"/>
              <a:gd name="connsiteY4" fmla="*/ 1137163 h 1481815"/>
              <a:gd name="connsiteX5" fmla="*/ 136765 w 1110119"/>
              <a:gd name="connsiteY5" fmla="*/ 8081 h 1481815"/>
              <a:gd name="connsiteX0" fmla="*/ 124855 w 1098209"/>
              <a:gd name="connsiteY0" fmla="*/ 8081 h 1426117"/>
              <a:gd name="connsiteX1" fmla="*/ 289791 w 1098209"/>
              <a:gd name="connsiteY1" fmla="*/ 737408 h 1426117"/>
              <a:gd name="connsiteX2" fmla="*/ 552401 w 1098209"/>
              <a:gd name="connsiteY2" fmla="*/ 915939 h 1426117"/>
              <a:gd name="connsiteX3" fmla="*/ 1098209 w 1098209"/>
              <a:gd name="connsiteY3" fmla="*/ 1099341 h 1426117"/>
              <a:gd name="connsiteX4" fmla="*/ 167917 w 1098209"/>
              <a:gd name="connsiteY4" fmla="*/ 1137163 h 1426117"/>
              <a:gd name="connsiteX5" fmla="*/ 124855 w 1098209"/>
              <a:gd name="connsiteY5" fmla="*/ 8081 h 1426117"/>
              <a:gd name="connsiteX0" fmla="*/ 78309 w 1001367"/>
              <a:gd name="connsiteY0" fmla="*/ 6833 h 1357066"/>
              <a:gd name="connsiteX1" fmla="*/ 192949 w 1001367"/>
              <a:gd name="connsiteY1" fmla="*/ 813545 h 1357066"/>
              <a:gd name="connsiteX2" fmla="*/ 455559 w 1001367"/>
              <a:gd name="connsiteY2" fmla="*/ 992076 h 1357066"/>
              <a:gd name="connsiteX3" fmla="*/ 1001367 w 1001367"/>
              <a:gd name="connsiteY3" fmla="*/ 1175478 h 1357066"/>
              <a:gd name="connsiteX4" fmla="*/ 71075 w 1001367"/>
              <a:gd name="connsiteY4" fmla="*/ 1213300 h 1357066"/>
              <a:gd name="connsiteX5" fmla="*/ 78309 w 1001367"/>
              <a:gd name="connsiteY5" fmla="*/ 6833 h 1357066"/>
              <a:gd name="connsiteX0" fmla="*/ 145982 w 1069040"/>
              <a:gd name="connsiteY0" fmla="*/ 22 h 1350255"/>
              <a:gd name="connsiteX1" fmla="*/ 260622 w 1069040"/>
              <a:gd name="connsiteY1" fmla="*/ 806734 h 1350255"/>
              <a:gd name="connsiteX2" fmla="*/ 523232 w 1069040"/>
              <a:gd name="connsiteY2" fmla="*/ 985265 h 1350255"/>
              <a:gd name="connsiteX3" fmla="*/ 1069040 w 1069040"/>
              <a:gd name="connsiteY3" fmla="*/ 1168667 h 1350255"/>
              <a:gd name="connsiteX4" fmla="*/ 138748 w 1069040"/>
              <a:gd name="connsiteY4" fmla="*/ 1206489 h 1350255"/>
              <a:gd name="connsiteX5" fmla="*/ 145982 w 1069040"/>
              <a:gd name="connsiteY5" fmla="*/ 22 h 1350255"/>
              <a:gd name="connsiteX0" fmla="*/ 126491 w 1105634"/>
              <a:gd name="connsiteY0" fmla="*/ 25 h 1301286"/>
              <a:gd name="connsiteX1" fmla="*/ 297216 w 1105634"/>
              <a:gd name="connsiteY1" fmla="*/ 760731 h 1301286"/>
              <a:gd name="connsiteX2" fmla="*/ 559826 w 1105634"/>
              <a:gd name="connsiteY2" fmla="*/ 939262 h 1301286"/>
              <a:gd name="connsiteX3" fmla="*/ 1105634 w 1105634"/>
              <a:gd name="connsiteY3" fmla="*/ 1122664 h 1301286"/>
              <a:gd name="connsiteX4" fmla="*/ 175342 w 1105634"/>
              <a:gd name="connsiteY4" fmla="*/ 1160486 h 1301286"/>
              <a:gd name="connsiteX5" fmla="*/ 126491 w 1105634"/>
              <a:gd name="connsiteY5" fmla="*/ 25 h 1301286"/>
              <a:gd name="connsiteX0" fmla="*/ 138948 w 1362537"/>
              <a:gd name="connsiteY0" fmla="*/ 25 h 1272544"/>
              <a:gd name="connsiteX1" fmla="*/ 309673 w 1362537"/>
              <a:gd name="connsiteY1" fmla="*/ 760731 h 1272544"/>
              <a:gd name="connsiteX2" fmla="*/ 572283 w 1362537"/>
              <a:gd name="connsiteY2" fmla="*/ 939262 h 1272544"/>
              <a:gd name="connsiteX3" fmla="*/ 1362537 w 1362537"/>
              <a:gd name="connsiteY3" fmla="*/ 1065039 h 1272544"/>
              <a:gd name="connsiteX4" fmla="*/ 187799 w 1362537"/>
              <a:gd name="connsiteY4" fmla="*/ 1160486 h 1272544"/>
              <a:gd name="connsiteX5" fmla="*/ 138948 w 1362537"/>
              <a:gd name="connsiteY5" fmla="*/ 25 h 1272544"/>
              <a:gd name="connsiteX0" fmla="*/ 138948 w 1362537"/>
              <a:gd name="connsiteY0" fmla="*/ 25 h 1272544"/>
              <a:gd name="connsiteX1" fmla="*/ 309673 w 1362537"/>
              <a:gd name="connsiteY1" fmla="*/ 760731 h 1272544"/>
              <a:gd name="connsiteX2" fmla="*/ 572283 w 1362537"/>
              <a:gd name="connsiteY2" fmla="*/ 939262 h 1272544"/>
              <a:gd name="connsiteX3" fmla="*/ 1362537 w 1362537"/>
              <a:gd name="connsiteY3" fmla="*/ 1065039 h 1272544"/>
              <a:gd name="connsiteX4" fmla="*/ 187799 w 1362537"/>
              <a:gd name="connsiteY4" fmla="*/ 1160486 h 1272544"/>
              <a:gd name="connsiteX5" fmla="*/ 138948 w 1362537"/>
              <a:gd name="connsiteY5" fmla="*/ 25 h 1272544"/>
              <a:gd name="connsiteX0" fmla="*/ 138948 w 1362537"/>
              <a:gd name="connsiteY0" fmla="*/ 25 h 1272544"/>
              <a:gd name="connsiteX1" fmla="*/ 309673 w 1362537"/>
              <a:gd name="connsiteY1" fmla="*/ 760731 h 1272544"/>
              <a:gd name="connsiteX2" fmla="*/ 754586 w 1362537"/>
              <a:gd name="connsiteY2" fmla="*/ 1055014 h 1272544"/>
              <a:gd name="connsiteX3" fmla="*/ 1362537 w 1362537"/>
              <a:gd name="connsiteY3" fmla="*/ 1065039 h 1272544"/>
              <a:gd name="connsiteX4" fmla="*/ 187799 w 1362537"/>
              <a:gd name="connsiteY4" fmla="*/ 1160486 h 1272544"/>
              <a:gd name="connsiteX5" fmla="*/ 138948 w 1362537"/>
              <a:gd name="connsiteY5" fmla="*/ 25 h 1272544"/>
              <a:gd name="connsiteX0" fmla="*/ 138948 w 1362537"/>
              <a:gd name="connsiteY0" fmla="*/ 25 h 1272544"/>
              <a:gd name="connsiteX1" fmla="*/ 309673 w 1362537"/>
              <a:gd name="connsiteY1" fmla="*/ 760731 h 1272544"/>
              <a:gd name="connsiteX2" fmla="*/ 754586 w 1362537"/>
              <a:gd name="connsiteY2" fmla="*/ 1055014 h 1272544"/>
              <a:gd name="connsiteX3" fmla="*/ 1362537 w 1362537"/>
              <a:gd name="connsiteY3" fmla="*/ 1065039 h 1272544"/>
              <a:gd name="connsiteX4" fmla="*/ 187799 w 1362537"/>
              <a:gd name="connsiteY4" fmla="*/ 1160486 h 1272544"/>
              <a:gd name="connsiteX5" fmla="*/ 138948 w 1362537"/>
              <a:gd name="connsiteY5" fmla="*/ 25 h 1272544"/>
              <a:gd name="connsiteX0" fmla="*/ 138948 w 1362537"/>
              <a:gd name="connsiteY0" fmla="*/ 25 h 1272544"/>
              <a:gd name="connsiteX1" fmla="*/ 309673 w 1362537"/>
              <a:gd name="connsiteY1" fmla="*/ 760731 h 1272544"/>
              <a:gd name="connsiteX2" fmla="*/ 490560 w 1362537"/>
              <a:gd name="connsiteY2" fmla="*/ 962840 h 1272544"/>
              <a:gd name="connsiteX3" fmla="*/ 754586 w 1362537"/>
              <a:gd name="connsiteY3" fmla="*/ 1055014 h 1272544"/>
              <a:gd name="connsiteX4" fmla="*/ 1362537 w 1362537"/>
              <a:gd name="connsiteY4" fmla="*/ 1065039 h 1272544"/>
              <a:gd name="connsiteX5" fmla="*/ 187799 w 1362537"/>
              <a:gd name="connsiteY5" fmla="*/ 1160486 h 1272544"/>
              <a:gd name="connsiteX6" fmla="*/ 138948 w 1362537"/>
              <a:gd name="connsiteY6" fmla="*/ 25 h 1272544"/>
              <a:gd name="connsiteX0" fmla="*/ 138948 w 1362537"/>
              <a:gd name="connsiteY0" fmla="*/ 25 h 1272544"/>
              <a:gd name="connsiteX1" fmla="*/ 309673 w 1362537"/>
              <a:gd name="connsiteY1" fmla="*/ 760731 h 1272544"/>
              <a:gd name="connsiteX2" fmla="*/ 576655 w 1362537"/>
              <a:gd name="connsiteY2" fmla="*/ 894914 h 1272544"/>
              <a:gd name="connsiteX3" fmla="*/ 754586 w 1362537"/>
              <a:gd name="connsiteY3" fmla="*/ 1055014 h 1272544"/>
              <a:gd name="connsiteX4" fmla="*/ 1362537 w 1362537"/>
              <a:gd name="connsiteY4" fmla="*/ 1065039 h 1272544"/>
              <a:gd name="connsiteX5" fmla="*/ 187799 w 1362537"/>
              <a:gd name="connsiteY5" fmla="*/ 1160486 h 1272544"/>
              <a:gd name="connsiteX6" fmla="*/ 138948 w 1362537"/>
              <a:gd name="connsiteY6" fmla="*/ 25 h 1272544"/>
              <a:gd name="connsiteX0" fmla="*/ 138948 w 1362537"/>
              <a:gd name="connsiteY0" fmla="*/ 25 h 1272544"/>
              <a:gd name="connsiteX1" fmla="*/ 309673 w 1362537"/>
              <a:gd name="connsiteY1" fmla="*/ 760731 h 1272544"/>
              <a:gd name="connsiteX2" fmla="*/ 576655 w 1362537"/>
              <a:gd name="connsiteY2" fmla="*/ 894914 h 1272544"/>
              <a:gd name="connsiteX3" fmla="*/ 754586 w 1362537"/>
              <a:gd name="connsiteY3" fmla="*/ 1055014 h 1272544"/>
              <a:gd name="connsiteX4" fmla="*/ 1362537 w 1362537"/>
              <a:gd name="connsiteY4" fmla="*/ 1065039 h 1272544"/>
              <a:gd name="connsiteX5" fmla="*/ 187799 w 1362537"/>
              <a:gd name="connsiteY5" fmla="*/ 1160486 h 1272544"/>
              <a:gd name="connsiteX6" fmla="*/ 138948 w 1362537"/>
              <a:gd name="connsiteY6" fmla="*/ 25 h 1272544"/>
              <a:gd name="connsiteX0" fmla="*/ 138948 w 1362537"/>
              <a:gd name="connsiteY0" fmla="*/ 25 h 1272544"/>
              <a:gd name="connsiteX1" fmla="*/ 309673 w 1362537"/>
              <a:gd name="connsiteY1" fmla="*/ 760731 h 1272544"/>
              <a:gd name="connsiteX2" fmla="*/ 576655 w 1362537"/>
              <a:gd name="connsiteY2" fmla="*/ 894914 h 1272544"/>
              <a:gd name="connsiteX3" fmla="*/ 838690 w 1362537"/>
              <a:gd name="connsiteY3" fmla="*/ 1037250 h 1272544"/>
              <a:gd name="connsiteX4" fmla="*/ 1362537 w 1362537"/>
              <a:gd name="connsiteY4" fmla="*/ 1065039 h 1272544"/>
              <a:gd name="connsiteX5" fmla="*/ 187799 w 1362537"/>
              <a:gd name="connsiteY5" fmla="*/ 1160486 h 1272544"/>
              <a:gd name="connsiteX6" fmla="*/ 138948 w 1362537"/>
              <a:gd name="connsiteY6" fmla="*/ 25 h 1272544"/>
              <a:gd name="connsiteX0" fmla="*/ 62936 w 1286525"/>
              <a:gd name="connsiteY0" fmla="*/ 11534 h 1284053"/>
              <a:gd name="connsiteX1" fmla="*/ 243429 w 1286525"/>
              <a:gd name="connsiteY1" fmla="*/ 703296 h 1284053"/>
              <a:gd name="connsiteX2" fmla="*/ 500643 w 1286525"/>
              <a:gd name="connsiteY2" fmla="*/ 906423 h 1284053"/>
              <a:gd name="connsiteX3" fmla="*/ 762678 w 1286525"/>
              <a:gd name="connsiteY3" fmla="*/ 1048759 h 1284053"/>
              <a:gd name="connsiteX4" fmla="*/ 1286525 w 1286525"/>
              <a:gd name="connsiteY4" fmla="*/ 1076548 h 1284053"/>
              <a:gd name="connsiteX5" fmla="*/ 111787 w 1286525"/>
              <a:gd name="connsiteY5" fmla="*/ 1171995 h 1284053"/>
              <a:gd name="connsiteX6" fmla="*/ 62936 w 1286525"/>
              <a:gd name="connsiteY6" fmla="*/ 11534 h 1284053"/>
              <a:gd name="connsiteX0" fmla="*/ 128964 w 1352553"/>
              <a:gd name="connsiteY0" fmla="*/ 2 h 1272521"/>
              <a:gd name="connsiteX1" fmla="*/ 309457 w 1352553"/>
              <a:gd name="connsiteY1" fmla="*/ 691764 h 1272521"/>
              <a:gd name="connsiteX2" fmla="*/ 566671 w 1352553"/>
              <a:gd name="connsiteY2" fmla="*/ 894891 h 1272521"/>
              <a:gd name="connsiteX3" fmla="*/ 828706 w 1352553"/>
              <a:gd name="connsiteY3" fmla="*/ 1037227 h 1272521"/>
              <a:gd name="connsiteX4" fmla="*/ 1352553 w 1352553"/>
              <a:gd name="connsiteY4" fmla="*/ 1065016 h 1272521"/>
              <a:gd name="connsiteX5" fmla="*/ 177815 w 1352553"/>
              <a:gd name="connsiteY5" fmla="*/ 1160463 h 1272521"/>
              <a:gd name="connsiteX6" fmla="*/ 128964 w 1352553"/>
              <a:gd name="connsiteY6" fmla="*/ 2 h 1272521"/>
              <a:gd name="connsiteX0" fmla="*/ 61832 w 1285421"/>
              <a:gd name="connsiteY0" fmla="*/ 10469 h 1282988"/>
              <a:gd name="connsiteX1" fmla="*/ 220581 w 1285421"/>
              <a:gd name="connsiteY1" fmla="*/ 718450 h 1282988"/>
              <a:gd name="connsiteX2" fmla="*/ 499539 w 1285421"/>
              <a:gd name="connsiteY2" fmla="*/ 905358 h 1282988"/>
              <a:gd name="connsiteX3" fmla="*/ 761574 w 1285421"/>
              <a:gd name="connsiteY3" fmla="*/ 1047694 h 1282988"/>
              <a:gd name="connsiteX4" fmla="*/ 1285421 w 1285421"/>
              <a:gd name="connsiteY4" fmla="*/ 1075483 h 1282988"/>
              <a:gd name="connsiteX5" fmla="*/ 110683 w 1285421"/>
              <a:gd name="connsiteY5" fmla="*/ 1170930 h 1282988"/>
              <a:gd name="connsiteX6" fmla="*/ 61832 w 1285421"/>
              <a:gd name="connsiteY6" fmla="*/ 10469 h 1282988"/>
              <a:gd name="connsiteX0" fmla="*/ 61832 w 1285604"/>
              <a:gd name="connsiteY0" fmla="*/ 10469 h 1309499"/>
              <a:gd name="connsiteX1" fmla="*/ 220581 w 1285604"/>
              <a:gd name="connsiteY1" fmla="*/ 718450 h 1309499"/>
              <a:gd name="connsiteX2" fmla="*/ 499539 w 1285604"/>
              <a:gd name="connsiteY2" fmla="*/ 905358 h 1309499"/>
              <a:gd name="connsiteX3" fmla="*/ 761574 w 1285604"/>
              <a:gd name="connsiteY3" fmla="*/ 1047694 h 1309499"/>
              <a:gd name="connsiteX4" fmla="*/ 1285421 w 1285604"/>
              <a:gd name="connsiteY4" fmla="*/ 1075483 h 1309499"/>
              <a:gd name="connsiteX5" fmla="*/ 812343 w 1285604"/>
              <a:gd name="connsiteY5" fmla="*/ 1277491 h 1309499"/>
              <a:gd name="connsiteX6" fmla="*/ 110683 w 1285604"/>
              <a:gd name="connsiteY6" fmla="*/ 1170930 h 1309499"/>
              <a:gd name="connsiteX7" fmla="*/ 61832 w 1285604"/>
              <a:gd name="connsiteY7" fmla="*/ 10469 h 1309499"/>
              <a:gd name="connsiteX0" fmla="*/ 52778 w 1291227"/>
              <a:gd name="connsiteY0" fmla="*/ 10469 h 1443177"/>
              <a:gd name="connsiteX1" fmla="*/ 211527 w 1291227"/>
              <a:gd name="connsiteY1" fmla="*/ 718450 h 1443177"/>
              <a:gd name="connsiteX2" fmla="*/ 490485 w 1291227"/>
              <a:gd name="connsiteY2" fmla="*/ 905358 h 1443177"/>
              <a:gd name="connsiteX3" fmla="*/ 752520 w 1291227"/>
              <a:gd name="connsiteY3" fmla="*/ 1047694 h 1443177"/>
              <a:gd name="connsiteX4" fmla="*/ 1276367 w 1291227"/>
              <a:gd name="connsiteY4" fmla="*/ 1075483 h 1443177"/>
              <a:gd name="connsiteX5" fmla="*/ 1148008 w 1291227"/>
              <a:gd name="connsiteY5" fmla="*/ 1440381 h 1443177"/>
              <a:gd name="connsiteX6" fmla="*/ 101629 w 1291227"/>
              <a:gd name="connsiteY6" fmla="*/ 1170930 h 1443177"/>
              <a:gd name="connsiteX7" fmla="*/ 52778 w 1291227"/>
              <a:gd name="connsiteY7" fmla="*/ 10469 h 1443177"/>
              <a:gd name="connsiteX0" fmla="*/ 100354 w 1338803"/>
              <a:gd name="connsiteY0" fmla="*/ 10469 h 1471800"/>
              <a:gd name="connsiteX1" fmla="*/ 259103 w 1338803"/>
              <a:gd name="connsiteY1" fmla="*/ 718450 h 1471800"/>
              <a:gd name="connsiteX2" fmla="*/ 538061 w 1338803"/>
              <a:gd name="connsiteY2" fmla="*/ 905358 h 1471800"/>
              <a:gd name="connsiteX3" fmla="*/ 800096 w 1338803"/>
              <a:gd name="connsiteY3" fmla="*/ 1047694 h 1471800"/>
              <a:gd name="connsiteX4" fmla="*/ 1323943 w 1338803"/>
              <a:gd name="connsiteY4" fmla="*/ 1075483 h 1471800"/>
              <a:gd name="connsiteX5" fmla="*/ 1195584 w 1338803"/>
              <a:gd name="connsiteY5" fmla="*/ 1440381 h 1471800"/>
              <a:gd name="connsiteX6" fmla="*/ 149205 w 1338803"/>
              <a:gd name="connsiteY6" fmla="*/ 1170930 h 1471800"/>
              <a:gd name="connsiteX7" fmla="*/ 100354 w 1338803"/>
              <a:gd name="connsiteY7" fmla="*/ 10469 h 1471800"/>
              <a:gd name="connsiteX0" fmla="*/ 125604 w 1364053"/>
              <a:gd name="connsiteY0" fmla="*/ 279 h 1461610"/>
              <a:gd name="connsiteX1" fmla="*/ 284353 w 1364053"/>
              <a:gd name="connsiteY1" fmla="*/ 708260 h 1461610"/>
              <a:gd name="connsiteX2" fmla="*/ 563311 w 1364053"/>
              <a:gd name="connsiteY2" fmla="*/ 895168 h 1461610"/>
              <a:gd name="connsiteX3" fmla="*/ 825346 w 1364053"/>
              <a:gd name="connsiteY3" fmla="*/ 1037504 h 1461610"/>
              <a:gd name="connsiteX4" fmla="*/ 1349193 w 1364053"/>
              <a:gd name="connsiteY4" fmla="*/ 1065293 h 1461610"/>
              <a:gd name="connsiteX5" fmla="*/ 1220834 w 1364053"/>
              <a:gd name="connsiteY5" fmla="*/ 1430191 h 1461610"/>
              <a:gd name="connsiteX6" fmla="*/ 174455 w 1364053"/>
              <a:gd name="connsiteY6" fmla="*/ 1160740 h 1461610"/>
              <a:gd name="connsiteX7" fmla="*/ 125604 w 1364053"/>
              <a:gd name="connsiteY7" fmla="*/ 279 h 1461610"/>
              <a:gd name="connsiteX0" fmla="*/ 85366 w 1316457"/>
              <a:gd name="connsiteY0" fmla="*/ 327 h 1390315"/>
              <a:gd name="connsiteX1" fmla="*/ 236757 w 1316457"/>
              <a:gd name="connsiteY1" fmla="*/ 665814 h 1390315"/>
              <a:gd name="connsiteX2" fmla="*/ 515715 w 1316457"/>
              <a:gd name="connsiteY2" fmla="*/ 852722 h 1390315"/>
              <a:gd name="connsiteX3" fmla="*/ 777750 w 1316457"/>
              <a:gd name="connsiteY3" fmla="*/ 995058 h 1390315"/>
              <a:gd name="connsiteX4" fmla="*/ 1301597 w 1316457"/>
              <a:gd name="connsiteY4" fmla="*/ 1022847 h 1390315"/>
              <a:gd name="connsiteX5" fmla="*/ 1173238 w 1316457"/>
              <a:gd name="connsiteY5" fmla="*/ 1387745 h 1390315"/>
              <a:gd name="connsiteX6" fmla="*/ 126859 w 1316457"/>
              <a:gd name="connsiteY6" fmla="*/ 1118294 h 1390315"/>
              <a:gd name="connsiteX7" fmla="*/ 85366 w 1316457"/>
              <a:gd name="connsiteY7" fmla="*/ 327 h 1390315"/>
              <a:gd name="connsiteX0" fmla="*/ 74800 w 1332011"/>
              <a:gd name="connsiteY0" fmla="*/ 344 h 1377744"/>
              <a:gd name="connsiteX1" fmla="*/ 252311 w 1332011"/>
              <a:gd name="connsiteY1" fmla="*/ 653303 h 1377744"/>
              <a:gd name="connsiteX2" fmla="*/ 531269 w 1332011"/>
              <a:gd name="connsiteY2" fmla="*/ 840211 h 1377744"/>
              <a:gd name="connsiteX3" fmla="*/ 793304 w 1332011"/>
              <a:gd name="connsiteY3" fmla="*/ 982547 h 1377744"/>
              <a:gd name="connsiteX4" fmla="*/ 1317151 w 1332011"/>
              <a:gd name="connsiteY4" fmla="*/ 1010336 h 1377744"/>
              <a:gd name="connsiteX5" fmla="*/ 1188792 w 1332011"/>
              <a:gd name="connsiteY5" fmla="*/ 1375234 h 1377744"/>
              <a:gd name="connsiteX6" fmla="*/ 142413 w 1332011"/>
              <a:gd name="connsiteY6" fmla="*/ 1105783 h 1377744"/>
              <a:gd name="connsiteX7" fmla="*/ 74800 w 1332011"/>
              <a:gd name="connsiteY7" fmla="*/ 344 h 1377744"/>
              <a:gd name="connsiteX0" fmla="*/ 106413 w 1363624"/>
              <a:gd name="connsiteY0" fmla="*/ 7603 h 1385003"/>
              <a:gd name="connsiteX1" fmla="*/ 283924 w 1363624"/>
              <a:gd name="connsiteY1" fmla="*/ 660562 h 1385003"/>
              <a:gd name="connsiteX2" fmla="*/ 562882 w 1363624"/>
              <a:gd name="connsiteY2" fmla="*/ 847470 h 1385003"/>
              <a:gd name="connsiteX3" fmla="*/ 824917 w 1363624"/>
              <a:gd name="connsiteY3" fmla="*/ 989806 h 1385003"/>
              <a:gd name="connsiteX4" fmla="*/ 1348764 w 1363624"/>
              <a:gd name="connsiteY4" fmla="*/ 1017595 h 1385003"/>
              <a:gd name="connsiteX5" fmla="*/ 1220405 w 1363624"/>
              <a:gd name="connsiteY5" fmla="*/ 1382493 h 1385003"/>
              <a:gd name="connsiteX6" fmla="*/ 174026 w 1363624"/>
              <a:gd name="connsiteY6" fmla="*/ 1113042 h 1385003"/>
              <a:gd name="connsiteX7" fmla="*/ 106413 w 1363624"/>
              <a:gd name="connsiteY7" fmla="*/ 7603 h 1385003"/>
              <a:gd name="connsiteX0" fmla="*/ 106413 w 1363624"/>
              <a:gd name="connsiteY0" fmla="*/ 7603 h 1385003"/>
              <a:gd name="connsiteX1" fmla="*/ 283924 w 1363624"/>
              <a:gd name="connsiteY1" fmla="*/ 660562 h 1385003"/>
              <a:gd name="connsiteX2" fmla="*/ 562882 w 1363624"/>
              <a:gd name="connsiteY2" fmla="*/ 847470 h 1385003"/>
              <a:gd name="connsiteX3" fmla="*/ 824917 w 1363624"/>
              <a:gd name="connsiteY3" fmla="*/ 989806 h 1385003"/>
              <a:gd name="connsiteX4" fmla="*/ 1348764 w 1363624"/>
              <a:gd name="connsiteY4" fmla="*/ 1017595 h 1385003"/>
              <a:gd name="connsiteX5" fmla="*/ 1220405 w 1363624"/>
              <a:gd name="connsiteY5" fmla="*/ 1382493 h 1385003"/>
              <a:gd name="connsiteX6" fmla="*/ 174026 w 1363624"/>
              <a:gd name="connsiteY6" fmla="*/ 1113042 h 1385003"/>
              <a:gd name="connsiteX7" fmla="*/ 106413 w 1363624"/>
              <a:gd name="connsiteY7" fmla="*/ 7603 h 1385003"/>
              <a:gd name="connsiteX0" fmla="*/ 110944 w 1414412"/>
              <a:gd name="connsiteY0" fmla="*/ 7603 h 1398749"/>
              <a:gd name="connsiteX1" fmla="*/ 288455 w 1414412"/>
              <a:gd name="connsiteY1" fmla="*/ 660562 h 1398749"/>
              <a:gd name="connsiteX2" fmla="*/ 567413 w 1414412"/>
              <a:gd name="connsiteY2" fmla="*/ 847470 h 1398749"/>
              <a:gd name="connsiteX3" fmla="*/ 829448 w 1414412"/>
              <a:gd name="connsiteY3" fmla="*/ 989806 h 1398749"/>
              <a:gd name="connsiteX4" fmla="*/ 1353295 w 1414412"/>
              <a:gd name="connsiteY4" fmla="*/ 1017595 h 1398749"/>
              <a:gd name="connsiteX5" fmla="*/ 1313305 w 1414412"/>
              <a:gd name="connsiteY5" fmla="*/ 1396549 h 1398749"/>
              <a:gd name="connsiteX6" fmla="*/ 178557 w 1414412"/>
              <a:gd name="connsiteY6" fmla="*/ 1113042 h 1398749"/>
              <a:gd name="connsiteX7" fmla="*/ 110944 w 1414412"/>
              <a:gd name="connsiteY7" fmla="*/ 7603 h 139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4412" h="1398749">
                <a:moveTo>
                  <a:pt x="110944" y="7603"/>
                </a:moveTo>
                <a:cubicBezTo>
                  <a:pt x="288295" y="-49443"/>
                  <a:pt x="271918" y="219022"/>
                  <a:pt x="288455" y="660562"/>
                </a:cubicBezTo>
                <a:cubicBezTo>
                  <a:pt x="347057" y="821031"/>
                  <a:pt x="493261" y="798423"/>
                  <a:pt x="567413" y="847470"/>
                </a:cubicBezTo>
                <a:cubicBezTo>
                  <a:pt x="594851" y="883611"/>
                  <a:pt x="698468" y="961452"/>
                  <a:pt x="829448" y="989806"/>
                </a:cubicBezTo>
                <a:cubicBezTo>
                  <a:pt x="960428" y="1018160"/>
                  <a:pt x="1212723" y="472151"/>
                  <a:pt x="1353295" y="1017595"/>
                </a:cubicBezTo>
                <a:cubicBezTo>
                  <a:pt x="1361757" y="1055895"/>
                  <a:pt x="1509095" y="1380641"/>
                  <a:pt x="1313305" y="1396549"/>
                </a:cubicBezTo>
                <a:cubicBezTo>
                  <a:pt x="1117515" y="1412457"/>
                  <a:pt x="378951" y="1344533"/>
                  <a:pt x="178557" y="1113042"/>
                </a:cubicBezTo>
                <a:cubicBezTo>
                  <a:pt x="-21837" y="881551"/>
                  <a:pt x="-66407" y="64649"/>
                  <a:pt x="110944" y="7603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5004CAA-104E-2265-F394-7A086C7680EA}"/>
              </a:ext>
            </a:extLst>
          </p:cNvPr>
          <p:cNvSpPr/>
          <p:nvPr/>
        </p:nvSpPr>
        <p:spPr>
          <a:xfrm>
            <a:off x="3930610" y="5864248"/>
            <a:ext cx="359450" cy="483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1FAC9917-DA45-1477-D029-197C99956F93}"/>
              </a:ext>
            </a:extLst>
          </p:cNvPr>
          <p:cNvSpPr txBox="1"/>
          <p:nvPr/>
        </p:nvSpPr>
        <p:spPr>
          <a:xfrm>
            <a:off x="452775" y="6211045"/>
            <a:ext cx="4381328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100" dirty="0"/>
              <a:t>* Bezogen auf Gesamtwärmebedarf 2040 von rund 475 GWh/a</a:t>
            </a:r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E06D022-E941-D196-5B49-836732444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B263B3-C755-4AFB-BBE8-B71955B47865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D593E69-F296-3F99-3548-6FB4600045E4}"/>
              </a:ext>
            </a:extLst>
          </p:cNvPr>
          <p:cNvSpPr txBox="1"/>
          <p:nvPr/>
        </p:nvSpPr>
        <p:spPr>
          <a:xfrm>
            <a:off x="9118832" y="1050129"/>
            <a:ext cx="2995205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B2B2B2"/>
              </a:buClr>
            </a:pPr>
            <a:r>
              <a:rPr lang="de-DE" sz="1400" i="1" dirty="0"/>
              <a:t>Im Rahmen der anstehenden Wärmenetzplanung ist eine Überprüfung und ggf. Anpassung der bestehenden lokalen Satzungen notwendig.</a:t>
            </a:r>
          </a:p>
        </p:txBody>
      </p:sp>
    </p:spTree>
    <p:extLst>
      <p:ext uri="{BB962C8B-B14F-4D97-AF65-F5344CB8AC3E}">
        <p14:creationId xmlns:p14="http://schemas.microsoft.com/office/powerpoint/2010/main" val="3114015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A8B5E38-C818-68BD-36E7-C8F6ACDEB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</a:rPr>
              <a:t>© EGS  .  www.egs-plan.de  .  KWP Rastatt – Infoveranstaltung  . 28.06.2023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C23DE4-A9D6-F384-F06E-FB441AE99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Zielfoto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2040</a:t>
            </a:r>
            <a:endParaRPr lang="de-DE" dirty="0">
              <a:solidFill>
                <a:srgbClr val="C00000"/>
              </a:solidFill>
            </a:endParaRPr>
          </a:p>
        </p:txBody>
      </p:sp>
      <p:pic>
        <p:nvPicPr>
          <p:cNvPr id="6" name="Picture 2" descr="\\dl380-main\Readdata\B Energiekonzeption\8 Piktogramme und Grafiken\0 Piktogramme\Piktogramme einzeln\Erneuerbare_Energie.gif">
            <a:extLst>
              <a:ext uri="{FF2B5EF4-FFF2-40B4-BE49-F238E27FC236}">
                <a16:creationId xmlns:a16="http://schemas.microsoft.com/office/drawing/2014/main" id="{E2ADED2D-C15F-C388-EA2F-769C1BE5A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50" y="1049409"/>
            <a:ext cx="859519" cy="85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CD2282B-D453-F02D-1B8A-29AFDF09254E}"/>
              </a:ext>
            </a:extLst>
          </p:cNvPr>
          <p:cNvSpPr txBox="1"/>
          <p:nvPr/>
        </p:nvSpPr>
        <p:spPr>
          <a:xfrm>
            <a:off x="1341120" y="1263650"/>
            <a:ext cx="3037840" cy="379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Energieträger</a:t>
            </a:r>
          </a:p>
        </p:txBody>
      </p:sp>
      <p:graphicFrame>
        <p:nvGraphicFramePr>
          <p:cNvPr id="4" name="Tabelle 16">
            <a:extLst>
              <a:ext uri="{FF2B5EF4-FFF2-40B4-BE49-F238E27FC236}">
                <a16:creationId xmlns:a16="http://schemas.microsoft.com/office/drawing/2014/main" id="{BD911F41-EA60-9671-6B23-2FACAD494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664729"/>
              </p:ext>
            </p:extLst>
          </p:nvPr>
        </p:nvGraphicFramePr>
        <p:xfrm>
          <a:off x="452775" y="2007367"/>
          <a:ext cx="4628511" cy="37975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631948">
                  <a:extLst>
                    <a:ext uri="{9D8B030D-6E8A-4147-A177-3AD203B41FA5}">
                      <a16:colId xmlns:a16="http://schemas.microsoft.com/office/drawing/2014/main" val="3668229457"/>
                    </a:ext>
                  </a:extLst>
                </a:gridCol>
                <a:gridCol w="771181">
                  <a:extLst>
                    <a:ext uri="{9D8B030D-6E8A-4147-A177-3AD203B41FA5}">
                      <a16:colId xmlns:a16="http://schemas.microsoft.com/office/drawing/2014/main" val="2725969642"/>
                    </a:ext>
                  </a:extLst>
                </a:gridCol>
                <a:gridCol w="1225382">
                  <a:extLst>
                    <a:ext uri="{9D8B030D-6E8A-4147-A177-3AD203B41FA5}">
                      <a16:colId xmlns:a16="http://schemas.microsoft.com/office/drawing/2014/main" val="3293075033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+mn-lt"/>
                        </a:rPr>
                        <a:t>Hauptversorgung 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+mn-lt"/>
                        </a:rPr>
                        <a:t>%*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+mn-lt"/>
                        </a:rPr>
                        <a:t>Clusteranzahl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076807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algn="l" defTabSz="914423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C0C0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Abwärme u.a. Industrie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C0C0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rgbClr val="0C0C0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227108"/>
                  </a:ext>
                </a:extLst>
              </a:tr>
              <a:tr h="26954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 dirty="0">
                          <a:solidFill>
                            <a:srgbClr val="0C0C0C"/>
                          </a:solidFill>
                          <a:effectLst/>
                          <a:latin typeface="+mn-lt"/>
                        </a:rPr>
                        <a:t>Abwasser - Kanal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1197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Abwasser - Kläranlage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42953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Flusswasser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52986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Geothermie Kollektoren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6978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Geothermie Sonden dezentral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24055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Geothermie Sonden zentral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62162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algn="l" defTabSz="914423" rtl="0" eaLnBrk="1" fontAlgn="b" latinLnBrk="0" hangingPunct="1"/>
                      <a:r>
                        <a:rPr lang="de-DE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Grundwasser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40872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Solarthermie dezentral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5984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</a:rPr>
                        <a:t>Solarthermie zentral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99692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400" b="0" i="0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Tiefengeothermie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34068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Außenluft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122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55753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Biomasse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133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6528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Grünes Gas</a:t>
                      </a: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23" rtl="0" eaLnBrk="1" fontAlgn="b" latinLnBrk="0" hangingPunct="1"/>
                      <a:r>
                        <a:rPr lang="de-DE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24297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ECA85CB-0F82-3576-C193-B1D870829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6" b="8176"/>
          <a:stretch/>
        </p:blipFill>
        <p:spPr>
          <a:xfrm>
            <a:off x="5205249" y="989030"/>
            <a:ext cx="6870560" cy="550205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BA10F09-3134-D7E0-7AB0-53A32E4074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458"/>
          <a:stretch/>
        </p:blipFill>
        <p:spPr>
          <a:xfrm>
            <a:off x="10782231" y="999646"/>
            <a:ext cx="1293580" cy="1798532"/>
          </a:xfrm>
          <a:prstGeom prst="rect">
            <a:avLst/>
          </a:prstGeom>
        </p:spPr>
      </p:pic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FE3E7C12-D69C-1C26-0C70-34BA56946416}"/>
              </a:ext>
            </a:extLst>
          </p:cNvPr>
          <p:cNvSpPr txBox="1">
            <a:spLocks/>
          </p:cNvSpPr>
          <p:nvPr/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7021877-68E2-4E46-B8FF-898E21A3690B}" type="slidenum">
              <a:rPr lang="de-DE" sz="800" smtClean="0"/>
              <a:pPr algn="ctr"/>
              <a:t>16</a:t>
            </a:fld>
            <a:endParaRPr lang="de-DE" sz="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BADD687-E933-56A5-61EA-5BC2CCC5D641}"/>
              </a:ext>
            </a:extLst>
          </p:cNvPr>
          <p:cNvSpPr txBox="1"/>
          <p:nvPr/>
        </p:nvSpPr>
        <p:spPr>
          <a:xfrm>
            <a:off x="452775" y="6211045"/>
            <a:ext cx="4381328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100" dirty="0"/>
              <a:t>* Bezogen auf Gesamtwärmebedarf 2040 von rund 475 GWh/a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EEB588D-E34C-6225-EEAB-ECE228753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21877-68E2-4E46-B8FF-898E21A3690B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9690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7C9F73E-F55D-4941-AA0D-BBB66813E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und Mehrwert der kommunalen Wärmeplanung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7286792-7D28-F260-9D8A-8B56BF46D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D1D8EA-AD2E-66BE-2449-A03ED493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B263B3-C755-4AFB-BBE8-B71955B47865}" type="slidenum">
              <a:rPr lang="de-DE" smtClean="0"/>
              <a:pPr/>
              <a:t>17</a:t>
            </a:fld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5F912A7-FC76-7639-6419-24A921C40C3C}"/>
              </a:ext>
            </a:extLst>
          </p:cNvPr>
          <p:cNvGrpSpPr/>
          <p:nvPr/>
        </p:nvGrpSpPr>
        <p:grpSpPr>
          <a:xfrm>
            <a:off x="399764" y="1870947"/>
            <a:ext cx="11392472" cy="1023755"/>
            <a:chOff x="176213" y="3300491"/>
            <a:chExt cx="8568089" cy="751324"/>
          </a:xfrm>
          <a:solidFill>
            <a:srgbClr val="00699B"/>
          </a:solidFill>
        </p:grpSpPr>
        <p:sp>
          <p:nvSpPr>
            <p:cNvPr id="5" name="Textplatzhalter 2">
              <a:extLst>
                <a:ext uri="{FF2B5EF4-FFF2-40B4-BE49-F238E27FC236}">
                  <a16:creationId xmlns:a16="http://schemas.microsoft.com/office/drawing/2014/main" id="{19F2B304-F66F-3B21-BB2C-E781CD2CB7E7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76213" y="3300491"/>
              <a:ext cx="2250846" cy="751324"/>
            </a:xfrm>
            <a:prstGeom prst="chevron">
              <a:avLst>
                <a:gd name="adj" fmla="val 28868"/>
              </a:avLst>
            </a:prstGeom>
            <a:solidFill>
              <a:srgbClr val="00699B">
                <a:alpha val="2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4737" tIns="64737" rIns="64737" bIns="64737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9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3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81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Pct val="90000"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Bestandsanalyse</a:t>
              </a:r>
            </a:p>
          </p:txBody>
        </p:sp>
        <p:sp>
          <p:nvSpPr>
            <p:cNvPr id="8" name="Textplatzhalter 2">
              <a:extLst>
                <a:ext uri="{FF2B5EF4-FFF2-40B4-BE49-F238E27FC236}">
                  <a16:creationId xmlns:a16="http://schemas.microsoft.com/office/drawing/2014/main" id="{6C81E210-086C-30A3-A59E-7CE19E73DEEF}"/>
                </a:ext>
              </a:extLst>
            </p:cNvPr>
            <p:cNvSpPr txBox="1"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2355578" y="3300491"/>
              <a:ext cx="2250846" cy="751324"/>
            </a:xfrm>
            <a:prstGeom prst="chevron">
              <a:avLst>
                <a:gd name="adj" fmla="val 28868"/>
              </a:avLst>
            </a:prstGeom>
            <a:solidFill>
              <a:srgbClr val="00699B">
                <a:alpha val="2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4737" tIns="64737" rIns="64737" bIns="64737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9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3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81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Pct val="90000"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Potenzialanalyse</a:t>
              </a:r>
            </a:p>
          </p:txBody>
        </p:sp>
        <p:sp>
          <p:nvSpPr>
            <p:cNvPr id="9" name="Textplatzhalter 2">
              <a:extLst>
                <a:ext uri="{FF2B5EF4-FFF2-40B4-BE49-F238E27FC236}">
                  <a16:creationId xmlns:a16="http://schemas.microsoft.com/office/drawing/2014/main" id="{A71C074D-3801-30DD-1CED-776DF7BAE603}"/>
                </a:ext>
              </a:extLst>
            </p:cNvPr>
            <p:cNvSpPr txBox="1">
              <a:spLocks/>
            </p:cNvSpPr>
            <p:nvPr>
              <p:custDataLst>
                <p:tags r:id="rId7"/>
              </p:custDataLst>
            </p:nvPr>
          </p:nvSpPr>
          <p:spPr>
            <a:xfrm>
              <a:off x="4509972" y="3300491"/>
              <a:ext cx="2250846" cy="751324"/>
            </a:xfrm>
            <a:prstGeom prst="chevron">
              <a:avLst>
                <a:gd name="adj" fmla="val 28868"/>
              </a:avLst>
            </a:prstGeom>
            <a:solidFill>
              <a:srgbClr val="00699B">
                <a:alpha val="2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4737" tIns="64737" rIns="64737" bIns="64737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9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3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81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Pct val="90000"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Zielszenarien</a:t>
              </a:r>
            </a:p>
          </p:txBody>
        </p:sp>
        <p:sp>
          <p:nvSpPr>
            <p:cNvPr id="10" name="Textplatzhalter 2">
              <a:extLst>
                <a:ext uri="{FF2B5EF4-FFF2-40B4-BE49-F238E27FC236}">
                  <a16:creationId xmlns:a16="http://schemas.microsoft.com/office/drawing/2014/main" id="{2AA146B0-B240-93B8-DA1B-78439AF852A6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6664364" y="3300491"/>
              <a:ext cx="2079938" cy="751324"/>
            </a:xfrm>
            <a:prstGeom prst="chevron">
              <a:avLst>
                <a:gd name="adj" fmla="val 28868"/>
              </a:avLst>
            </a:prstGeom>
            <a:solidFill>
              <a:srgbClr val="00699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4737" tIns="64737" rIns="64737" bIns="64737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9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3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81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Pct val="90000"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Handlungsstrategien/ Maßnahmenkatalog</a:t>
              </a:r>
            </a:p>
          </p:txBody>
        </p: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982D452A-BE42-868D-B414-E27418D85311}"/>
              </a:ext>
            </a:extLst>
          </p:cNvPr>
          <p:cNvSpPr/>
          <p:nvPr/>
        </p:nvSpPr>
        <p:spPr>
          <a:xfrm>
            <a:off x="860073" y="2963439"/>
            <a:ext cx="1872000" cy="1224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699B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AACAE7-3F8A-4687-CBF3-A4477D9D104A}"/>
              </a:ext>
            </a:extLst>
          </p:cNvPr>
          <p:cNvSpPr/>
          <p:nvPr/>
        </p:nvSpPr>
        <p:spPr>
          <a:xfrm>
            <a:off x="3625670" y="2963439"/>
            <a:ext cx="1872000" cy="1224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699B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DE3A782-49F7-082A-9C3E-1776B4848C02}"/>
              </a:ext>
            </a:extLst>
          </p:cNvPr>
          <p:cNvSpPr/>
          <p:nvPr/>
        </p:nvSpPr>
        <p:spPr>
          <a:xfrm>
            <a:off x="6511831" y="2961129"/>
            <a:ext cx="1872000" cy="1224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699B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3D7E964-DEB4-D04D-7424-E54990703741}"/>
              </a:ext>
            </a:extLst>
          </p:cNvPr>
          <p:cNvSpPr/>
          <p:nvPr/>
        </p:nvSpPr>
        <p:spPr>
          <a:xfrm>
            <a:off x="9277428" y="2961961"/>
            <a:ext cx="1872000" cy="1224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699B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6460935-E8EF-6254-2824-A9FCBB45F11E}"/>
              </a:ext>
            </a:extLst>
          </p:cNvPr>
          <p:cNvGrpSpPr/>
          <p:nvPr/>
        </p:nvGrpSpPr>
        <p:grpSpPr>
          <a:xfrm>
            <a:off x="6893650" y="3263771"/>
            <a:ext cx="918156" cy="540169"/>
            <a:chOff x="3887011" y="4867086"/>
            <a:chExt cx="557213" cy="325081"/>
          </a:xfrm>
        </p:grpSpPr>
        <p:sp>
          <p:nvSpPr>
            <p:cNvPr id="16" name="Rectangle 106">
              <a:extLst>
                <a:ext uri="{FF2B5EF4-FFF2-40B4-BE49-F238E27FC236}">
                  <a16:creationId xmlns:a16="http://schemas.microsoft.com/office/drawing/2014/main" id="{0A5ECCBB-2207-8A7C-8F8E-907411B5AF9F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887011" y="5012776"/>
              <a:ext cx="557213" cy="179391"/>
            </a:xfrm>
            <a:prstGeom prst="rect">
              <a:avLst/>
            </a:prstGeom>
            <a:solidFill>
              <a:srgbClr val="7372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7" name="Rectangle 106">
              <a:extLst>
                <a:ext uri="{FF2B5EF4-FFF2-40B4-BE49-F238E27FC236}">
                  <a16:creationId xmlns:a16="http://schemas.microsoft.com/office/drawing/2014/main" id="{4DDCE9F5-20E5-80EA-1B67-2C588FFDF529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887011" y="4911016"/>
              <a:ext cx="557213" cy="89534"/>
            </a:xfrm>
            <a:prstGeom prst="round2SameRect">
              <a:avLst/>
            </a:prstGeom>
            <a:solidFill>
              <a:srgbClr val="7372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8" name="Rectangle 108">
              <a:extLst>
                <a:ext uri="{FF2B5EF4-FFF2-40B4-BE49-F238E27FC236}">
                  <a16:creationId xmlns:a16="http://schemas.microsoft.com/office/drawing/2014/main" id="{F46AA5F9-ABEC-0149-0A65-F3698D9808EB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344088" y="4938838"/>
              <a:ext cx="62071" cy="366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/>
          </p:spPr>
          <p:txBody>
            <a:bodyPr wrap="none" lIns="80912" tIns="42074" rIns="80912" bIns="42074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9" name="Freeform 110">
              <a:extLst>
                <a:ext uri="{FF2B5EF4-FFF2-40B4-BE49-F238E27FC236}">
                  <a16:creationId xmlns:a16="http://schemas.microsoft.com/office/drawing/2014/main" id="{2D0B1AB3-807A-ABA8-1550-0B060AACEF89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4061967" y="4867086"/>
              <a:ext cx="211712" cy="45394"/>
            </a:xfrm>
            <a:custGeom>
              <a:avLst/>
              <a:gdLst>
                <a:gd name="T0" fmla="*/ 0 w 278"/>
                <a:gd name="T1" fmla="*/ 1 h 64"/>
                <a:gd name="T2" fmla="*/ 1 w 278"/>
                <a:gd name="T3" fmla="*/ 0 h 64"/>
                <a:gd name="T4" fmla="*/ 3 w 278"/>
                <a:gd name="T5" fmla="*/ 0 h 64"/>
                <a:gd name="T6" fmla="*/ 3 w 278"/>
                <a:gd name="T7" fmla="*/ 1 h 64"/>
                <a:gd name="T8" fmla="*/ 0 w 278"/>
                <a:gd name="T9" fmla="*/ 1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" h="64">
                  <a:moveTo>
                    <a:pt x="0" y="64"/>
                  </a:moveTo>
                  <a:lnTo>
                    <a:pt x="70" y="0"/>
                  </a:lnTo>
                  <a:lnTo>
                    <a:pt x="203" y="0"/>
                  </a:lnTo>
                  <a:lnTo>
                    <a:pt x="278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7372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4BC30F76-1C23-0CF6-683E-02C503B3078C}"/>
                </a:ext>
              </a:extLst>
            </p:cNvPr>
            <p:cNvGrpSpPr/>
            <p:nvPr/>
          </p:nvGrpSpPr>
          <p:grpSpPr>
            <a:xfrm>
              <a:off x="4048655" y="4926933"/>
              <a:ext cx="233924" cy="234704"/>
              <a:chOff x="4034701" y="4911658"/>
              <a:chExt cx="261832" cy="262706"/>
            </a:xfrm>
          </p:grpSpPr>
          <p:sp>
            <p:nvSpPr>
              <p:cNvPr id="21" name="Oval 107">
                <a:extLst>
                  <a:ext uri="{FF2B5EF4-FFF2-40B4-BE49-F238E27FC236}">
                    <a16:creationId xmlns:a16="http://schemas.microsoft.com/office/drawing/2014/main" id="{7536259C-6129-1DCD-BC85-50AE915799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4701" y="4911658"/>
                <a:ext cx="261832" cy="262706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none" lIns="80912" tIns="42074" rIns="80912" bIns="42074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2" name="Oval 109">
                <a:extLst>
                  <a:ext uri="{FF2B5EF4-FFF2-40B4-BE49-F238E27FC236}">
                    <a16:creationId xmlns:a16="http://schemas.microsoft.com/office/drawing/2014/main" id="{461E05EF-26D7-5F43-FF72-C626566FD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9762" y="4938303"/>
                <a:ext cx="211711" cy="209417"/>
              </a:xfrm>
              <a:prstGeom prst="ellipse">
                <a:avLst/>
              </a:prstGeom>
              <a:solidFill>
                <a:srgbClr val="737278"/>
              </a:solidFill>
              <a:ln>
                <a:noFill/>
              </a:ln>
              <a:effectLst/>
            </p:spPr>
            <p:txBody>
              <a:bodyPr wrap="none" lIns="80912" tIns="42074" rIns="80912" bIns="42074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endParaRPr>
              </a:p>
            </p:txBody>
          </p:sp>
        </p:grp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D5B8314-20C1-7921-094B-6ACCA2CDBC46}"/>
              </a:ext>
            </a:extLst>
          </p:cNvPr>
          <p:cNvGrpSpPr/>
          <p:nvPr/>
        </p:nvGrpSpPr>
        <p:grpSpPr>
          <a:xfrm>
            <a:off x="1574331" y="3061893"/>
            <a:ext cx="900538" cy="582405"/>
            <a:chOff x="5887948" y="3710430"/>
            <a:chExt cx="713243" cy="519112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FB68BEA-CF7E-94A0-CE75-E92EA10CB68C}"/>
                </a:ext>
              </a:extLst>
            </p:cNvPr>
            <p:cNvSpPr/>
            <p:nvPr/>
          </p:nvSpPr>
          <p:spPr>
            <a:xfrm>
              <a:off x="5887948" y="3823402"/>
              <a:ext cx="713243" cy="40614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Rechtwinkliges Dreieck 24">
              <a:extLst>
                <a:ext uri="{FF2B5EF4-FFF2-40B4-BE49-F238E27FC236}">
                  <a16:creationId xmlns:a16="http://schemas.microsoft.com/office/drawing/2014/main" id="{02E7B5D1-6461-688B-0CEB-2F395560B3C7}"/>
                </a:ext>
              </a:extLst>
            </p:cNvPr>
            <p:cNvSpPr/>
            <p:nvPr/>
          </p:nvSpPr>
          <p:spPr>
            <a:xfrm>
              <a:off x="5887948" y="3712876"/>
              <a:ext cx="235644" cy="110526"/>
            </a:xfrm>
            <a:prstGeom prst="rtTriangle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htwinkliges Dreieck 25">
              <a:extLst>
                <a:ext uri="{FF2B5EF4-FFF2-40B4-BE49-F238E27FC236}">
                  <a16:creationId xmlns:a16="http://schemas.microsoft.com/office/drawing/2014/main" id="{AD75F071-48AF-C6CF-C47B-22D6182F6D0C}"/>
                </a:ext>
              </a:extLst>
            </p:cNvPr>
            <p:cNvSpPr/>
            <p:nvPr/>
          </p:nvSpPr>
          <p:spPr>
            <a:xfrm>
              <a:off x="6113388" y="3711611"/>
              <a:ext cx="235644" cy="110526"/>
            </a:xfrm>
            <a:prstGeom prst="rtTriangle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htwinkliges Dreieck 26">
              <a:extLst>
                <a:ext uri="{FF2B5EF4-FFF2-40B4-BE49-F238E27FC236}">
                  <a16:creationId xmlns:a16="http://schemas.microsoft.com/office/drawing/2014/main" id="{534F5A31-5F04-7DC8-333C-6D8FBC912CC4}"/>
                </a:ext>
              </a:extLst>
            </p:cNvPr>
            <p:cNvSpPr/>
            <p:nvPr/>
          </p:nvSpPr>
          <p:spPr>
            <a:xfrm>
              <a:off x="6358173" y="3710430"/>
              <a:ext cx="235644" cy="110526"/>
            </a:xfrm>
            <a:prstGeom prst="rtTriangle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012FF8B5-C76C-11DE-79E1-E31174028F79}"/>
                </a:ext>
              </a:extLst>
            </p:cNvPr>
            <p:cNvSpPr/>
            <p:nvPr/>
          </p:nvSpPr>
          <p:spPr>
            <a:xfrm>
              <a:off x="6189672" y="3904594"/>
              <a:ext cx="95282" cy="12759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14BD6EE8-C5C8-8B5D-1943-A00BD64F0DB2}"/>
                </a:ext>
              </a:extLst>
            </p:cNvPr>
            <p:cNvSpPr/>
            <p:nvPr/>
          </p:nvSpPr>
          <p:spPr>
            <a:xfrm>
              <a:off x="6424736" y="3908013"/>
              <a:ext cx="95282" cy="12759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C09EE0FF-EEF1-A44F-0D63-3EB78A183D46}"/>
                </a:ext>
              </a:extLst>
            </p:cNvPr>
            <p:cNvSpPr/>
            <p:nvPr/>
          </p:nvSpPr>
          <p:spPr>
            <a:xfrm>
              <a:off x="5950760" y="3908088"/>
              <a:ext cx="95282" cy="12759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107D606D-3FA3-C23D-5D94-2CC979163640}"/>
              </a:ext>
            </a:extLst>
          </p:cNvPr>
          <p:cNvGrpSpPr/>
          <p:nvPr/>
        </p:nvGrpSpPr>
        <p:grpSpPr>
          <a:xfrm>
            <a:off x="971410" y="3218227"/>
            <a:ext cx="866223" cy="877961"/>
            <a:chOff x="6949440" y="2644140"/>
            <a:chExt cx="2110740" cy="2094407"/>
          </a:xfrm>
          <a:effectLst>
            <a:glow rad="101600">
              <a:sysClr val="window" lastClr="FFFFFF">
                <a:alpha val="60000"/>
              </a:sysClr>
            </a:glow>
          </a:effectLst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48EA7D26-AF51-BE77-7878-D5A21F60B680}"/>
                </a:ext>
              </a:extLst>
            </p:cNvPr>
            <p:cNvSpPr/>
            <p:nvPr/>
          </p:nvSpPr>
          <p:spPr>
            <a:xfrm>
              <a:off x="6949440" y="2644140"/>
              <a:ext cx="1325880" cy="2094407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62F039B9-1818-2720-89A5-2E826B42C1D7}"/>
                </a:ext>
              </a:extLst>
            </p:cNvPr>
            <p:cNvSpPr/>
            <p:nvPr/>
          </p:nvSpPr>
          <p:spPr>
            <a:xfrm>
              <a:off x="8339911" y="3114071"/>
              <a:ext cx="720269" cy="1624476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3AF0230A-668A-E76D-8945-C55828B6355F}"/>
                </a:ext>
              </a:extLst>
            </p:cNvPr>
            <p:cNvSpPr/>
            <p:nvPr/>
          </p:nvSpPr>
          <p:spPr>
            <a:xfrm>
              <a:off x="7078980" y="275028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0D0D8969-A6CB-9BD0-40E9-01559314A42A}"/>
                </a:ext>
              </a:extLst>
            </p:cNvPr>
            <p:cNvSpPr/>
            <p:nvPr/>
          </p:nvSpPr>
          <p:spPr>
            <a:xfrm>
              <a:off x="7454137" y="275028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D62FE855-073A-6675-0AAC-5C3DEF660355}"/>
                </a:ext>
              </a:extLst>
            </p:cNvPr>
            <p:cNvSpPr/>
            <p:nvPr/>
          </p:nvSpPr>
          <p:spPr>
            <a:xfrm>
              <a:off x="7829294" y="275028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D7D7ED0A-1276-D394-F26B-0C6988E17C8A}"/>
                </a:ext>
              </a:extLst>
            </p:cNvPr>
            <p:cNvSpPr/>
            <p:nvPr/>
          </p:nvSpPr>
          <p:spPr>
            <a:xfrm>
              <a:off x="7078980" y="313890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46140CAD-B688-EC0D-28CC-F2EE0F01C011}"/>
                </a:ext>
              </a:extLst>
            </p:cNvPr>
            <p:cNvSpPr/>
            <p:nvPr/>
          </p:nvSpPr>
          <p:spPr>
            <a:xfrm>
              <a:off x="7454137" y="313890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02596F87-F04E-95BE-1C6C-3340B754C1B6}"/>
                </a:ext>
              </a:extLst>
            </p:cNvPr>
            <p:cNvSpPr/>
            <p:nvPr/>
          </p:nvSpPr>
          <p:spPr>
            <a:xfrm>
              <a:off x="7829294" y="313890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468D42D5-D960-972A-54B2-F6CF5806EEC3}"/>
                </a:ext>
              </a:extLst>
            </p:cNvPr>
            <p:cNvSpPr/>
            <p:nvPr/>
          </p:nvSpPr>
          <p:spPr>
            <a:xfrm>
              <a:off x="7081051" y="353131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D9D99001-69AC-24D5-D85D-356551DECEB1}"/>
                </a:ext>
              </a:extLst>
            </p:cNvPr>
            <p:cNvSpPr/>
            <p:nvPr/>
          </p:nvSpPr>
          <p:spPr>
            <a:xfrm>
              <a:off x="7456208" y="353131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B48CE6E8-B7E4-FC8C-ACC8-6DFD7D1C5C9A}"/>
                </a:ext>
              </a:extLst>
            </p:cNvPr>
            <p:cNvSpPr/>
            <p:nvPr/>
          </p:nvSpPr>
          <p:spPr>
            <a:xfrm>
              <a:off x="7831365" y="353131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9FB5AC7A-CBC5-A071-7803-7F387027444B}"/>
                </a:ext>
              </a:extLst>
            </p:cNvPr>
            <p:cNvSpPr/>
            <p:nvPr/>
          </p:nvSpPr>
          <p:spPr>
            <a:xfrm>
              <a:off x="7081051" y="391993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74B052A4-5B08-E13B-2376-080190648C3A}"/>
                </a:ext>
              </a:extLst>
            </p:cNvPr>
            <p:cNvSpPr/>
            <p:nvPr/>
          </p:nvSpPr>
          <p:spPr>
            <a:xfrm>
              <a:off x="7456208" y="391993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2DF78F3E-9B1D-B8A0-A6D0-A09C61C8B31B}"/>
                </a:ext>
              </a:extLst>
            </p:cNvPr>
            <p:cNvSpPr/>
            <p:nvPr/>
          </p:nvSpPr>
          <p:spPr>
            <a:xfrm>
              <a:off x="7831365" y="391993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4075E8F4-877E-D64C-BF82-D3188BE39DDB}"/>
                </a:ext>
              </a:extLst>
            </p:cNvPr>
            <p:cNvSpPr/>
            <p:nvPr/>
          </p:nvSpPr>
          <p:spPr>
            <a:xfrm>
              <a:off x="7356676" y="4368607"/>
              <a:ext cx="288000" cy="368621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98066CF6-C244-455C-5DAA-66C6D122242A}"/>
                </a:ext>
              </a:extLst>
            </p:cNvPr>
            <p:cNvSpPr/>
            <p:nvPr/>
          </p:nvSpPr>
          <p:spPr>
            <a:xfrm>
              <a:off x="7644676" y="4367442"/>
              <a:ext cx="288000" cy="368621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102661E4-98DA-5529-219F-6E49A53D6BBD}"/>
                </a:ext>
              </a:extLst>
            </p:cNvPr>
            <p:cNvSpPr/>
            <p:nvPr/>
          </p:nvSpPr>
          <p:spPr>
            <a:xfrm>
              <a:off x="8339911" y="3215104"/>
              <a:ext cx="108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A48EB737-0635-7546-2130-877F3EB5DE6F}"/>
                </a:ext>
              </a:extLst>
            </p:cNvPr>
            <p:cNvSpPr/>
            <p:nvPr/>
          </p:nvSpPr>
          <p:spPr>
            <a:xfrm>
              <a:off x="8339911" y="3519904"/>
              <a:ext cx="108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062499F8-DB5D-0B33-C86F-E5F974B50D56}"/>
                </a:ext>
              </a:extLst>
            </p:cNvPr>
            <p:cNvSpPr/>
            <p:nvPr/>
          </p:nvSpPr>
          <p:spPr>
            <a:xfrm>
              <a:off x="8334362" y="3843739"/>
              <a:ext cx="108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DCDB8E9F-C6EF-1F69-F046-4CD68C7100AF}"/>
                </a:ext>
              </a:extLst>
            </p:cNvPr>
            <p:cNvSpPr/>
            <p:nvPr/>
          </p:nvSpPr>
          <p:spPr>
            <a:xfrm>
              <a:off x="8334362" y="4171399"/>
              <a:ext cx="108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ED673F7D-CFF6-7461-DB41-75C1B3AB250A}"/>
                </a:ext>
              </a:extLst>
            </p:cNvPr>
            <p:cNvSpPr/>
            <p:nvPr/>
          </p:nvSpPr>
          <p:spPr>
            <a:xfrm>
              <a:off x="8650622" y="3215104"/>
              <a:ext cx="216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C5A83148-1617-33B5-6D3F-36723EE67C38}"/>
                </a:ext>
              </a:extLst>
            </p:cNvPr>
            <p:cNvSpPr/>
            <p:nvPr/>
          </p:nvSpPr>
          <p:spPr>
            <a:xfrm>
              <a:off x="8650622" y="3519904"/>
              <a:ext cx="216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7C62BB0F-6E03-953B-2FA6-E0D1BA9B3878}"/>
                </a:ext>
              </a:extLst>
            </p:cNvPr>
            <p:cNvSpPr/>
            <p:nvPr/>
          </p:nvSpPr>
          <p:spPr>
            <a:xfrm>
              <a:off x="8652693" y="3843739"/>
              <a:ext cx="216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EB89C4BF-6107-AA05-9DE5-1A88646C4209}"/>
                </a:ext>
              </a:extLst>
            </p:cNvPr>
            <p:cNvSpPr/>
            <p:nvPr/>
          </p:nvSpPr>
          <p:spPr>
            <a:xfrm>
              <a:off x="8652693" y="4171399"/>
              <a:ext cx="216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3B2F6B12-97B9-6F31-1780-117E092E0682}"/>
                </a:ext>
              </a:extLst>
            </p:cNvPr>
            <p:cNvSpPr/>
            <p:nvPr/>
          </p:nvSpPr>
          <p:spPr>
            <a:xfrm>
              <a:off x="8334362" y="4472154"/>
              <a:ext cx="207498" cy="26391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7" name="Picture 2" descr="\\dl380-main\Readdata\B Energiekonzeption\8 Piktogramme und Grafiken\0 Piktogramme\Piktogramme einzeln\Erneuerbare_Energie.gif">
            <a:extLst>
              <a:ext uri="{FF2B5EF4-FFF2-40B4-BE49-F238E27FC236}">
                <a16:creationId xmlns:a16="http://schemas.microsoft.com/office/drawing/2014/main" id="{8B8C0B54-5A00-CC62-7FF1-71F82AE6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3098" y="3063053"/>
            <a:ext cx="1012081" cy="101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09D02713-D85D-8BC2-B73A-38766A9EDA4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597" y="3101861"/>
            <a:ext cx="677810" cy="99229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64C9FECA-991A-AACE-58BC-C00CBFB52EB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573" y="3075036"/>
            <a:ext cx="677810" cy="99229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54CE8040-CC17-1061-DD42-7EA1A75C422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5263" y="3048734"/>
            <a:ext cx="677810" cy="99229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38E45A0-694C-5131-9BFA-7415C6CA75F9}"/>
              </a:ext>
            </a:extLst>
          </p:cNvPr>
          <p:cNvSpPr txBox="1"/>
          <p:nvPr/>
        </p:nvSpPr>
        <p:spPr>
          <a:xfrm>
            <a:off x="9026667" y="4299036"/>
            <a:ext cx="3075137" cy="1940957"/>
          </a:xfrm>
          <a:prstGeom prst="roundRect">
            <a:avLst/>
          </a:prstGeom>
          <a:solidFill>
            <a:srgbClr val="00699B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B2B2B2"/>
              </a:buClr>
            </a:pPr>
            <a:r>
              <a:rPr lang="de-DE" sz="1400" b="1" dirty="0">
                <a:solidFill>
                  <a:schemeClr val="bg1"/>
                </a:solidFill>
              </a:rPr>
              <a:t>Nutzen/ Informationsgewinn</a:t>
            </a:r>
          </a:p>
          <a:p>
            <a:pPr marL="285750" indent="-285750">
              <a:spcBef>
                <a:spcPts val="600"/>
              </a:spcBef>
              <a:buClr>
                <a:srgbClr val="B2B2B2"/>
              </a:buClr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chemeClr val="bg1"/>
                </a:solidFill>
              </a:rPr>
              <a:t>Welche zentralen Maßnahmen können </a:t>
            </a:r>
            <a:r>
              <a:rPr lang="de-DE" sz="1400" b="1" dirty="0">
                <a:solidFill>
                  <a:schemeClr val="bg1"/>
                </a:solidFill>
              </a:rPr>
              <a:t>bereits heute</a:t>
            </a:r>
            <a:r>
              <a:rPr lang="de-DE" sz="1400" dirty="0">
                <a:solidFill>
                  <a:schemeClr val="bg1"/>
                </a:solidFill>
              </a:rPr>
              <a:t> vorbereitet werden?</a:t>
            </a:r>
          </a:p>
          <a:p>
            <a:pPr marL="285750" indent="-285750">
              <a:spcBef>
                <a:spcPts val="600"/>
              </a:spcBef>
              <a:buClr>
                <a:srgbClr val="B2B2B2"/>
              </a:buClr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chemeClr val="bg1"/>
                </a:solidFill>
              </a:rPr>
              <a:t>Was kann auf </a:t>
            </a:r>
            <a:r>
              <a:rPr lang="de-DE" sz="1400" b="1" dirty="0">
                <a:solidFill>
                  <a:schemeClr val="bg1"/>
                </a:solidFill>
              </a:rPr>
              <a:t>Verwaltungsebene</a:t>
            </a:r>
            <a:r>
              <a:rPr lang="de-DE" sz="1400" dirty="0">
                <a:solidFill>
                  <a:schemeClr val="bg1"/>
                </a:solidFill>
              </a:rPr>
              <a:t> etabliert werden? </a:t>
            </a:r>
          </a:p>
        </p:txBody>
      </p:sp>
    </p:spTree>
    <p:extLst>
      <p:ext uri="{BB962C8B-B14F-4D97-AF65-F5344CB8AC3E}">
        <p14:creationId xmlns:p14="http://schemas.microsoft.com/office/powerpoint/2010/main" val="12756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08375F-C6CB-D186-4D44-29E5B478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Maßnahmenvorschläge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BDC5FBB-ED19-D38A-EB64-06D6310508DF}"/>
              </a:ext>
            </a:extLst>
          </p:cNvPr>
          <p:cNvSpPr txBox="1"/>
          <p:nvPr/>
        </p:nvSpPr>
        <p:spPr>
          <a:xfrm>
            <a:off x="267959" y="1453314"/>
            <a:ext cx="116278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KSG § 27 (2)</a:t>
            </a:r>
          </a:p>
          <a:p>
            <a:r>
              <a:rPr lang="de-DE" dirty="0"/>
              <a:t>„Es sind mindestens fünf Maßnahmen zu benennen, mit deren Umsetzung innerhalb der auf die Veröffentlichung folgenden fünf Jahre begonnen werden soll.“</a:t>
            </a:r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73041150-EDA1-1F08-7025-529189830303}"/>
              </a:ext>
            </a:extLst>
          </p:cNvPr>
          <p:cNvSpPr/>
          <p:nvPr/>
        </p:nvSpPr>
        <p:spPr>
          <a:xfrm>
            <a:off x="717989" y="3231509"/>
            <a:ext cx="10467974" cy="748571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de-DE" b="1" dirty="0">
                <a:solidFill>
                  <a:schemeClr val="tx1"/>
                </a:solidFill>
              </a:rPr>
              <a:t>KWP als strategisches Planungsinstrument</a:t>
            </a:r>
            <a:r>
              <a:rPr lang="de-DE" dirty="0">
                <a:solidFill>
                  <a:schemeClr val="tx1"/>
                </a:solidFill>
              </a:rPr>
              <a:t> → Projektplanung → Projektumsetzung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79A578B-F57E-8AC7-31A7-68461A623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</a:rPr>
              <a:t>© EGS  .  www.egs-plan.de  .  KWP Rastatt – Infoveranstaltung  . 28.06.2023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C6B437C-0F38-ADC8-C4A4-8DDC9C70A2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21877-68E2-4E46-B8FF-898E21A3690B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7421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556A503-C206-86DD-A29A-E9175032D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9" t="23864" r="12211" b="17696"/>
          <a:stretch/>
        </p:blipFill>
        <p:spPr>
          <a:xfrm>
            <a:off x="5952883" y="972891"/>
            <a:ext cx="6199236" cy="5481697"/>
          </a:xfrm>
          <a:prstGeom prst="rect">
            <a:avLst/>
          </a:prstGeom>
        </p:spPr>
      </p:pic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8EF03B68-299A-39D6-E574-9E390150F35A}"/>
              </a:ext>
            </a:extLst>
          </p:cNvPr>
          <p:cNvGrpSpPr/>
          <p:nvPr/>
        </p:nvGrpSpPr>
        <p:grpSpPr>
          <a:xfrm>
            <a:off x="8130279" y="1785492"/>
            <a:ext cx="3507929" cy="3856493"/>
            <a:chOff x="8372684" y="2338490"/>
            <a:chExt cx="2625328" cy="2886193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623C3DDC-7C22-68CF-0453-D8793704C1CA}"/>
                </a:ext>
              </a:extLst>
            </p:cNvPr>
            <p:cNvSpPr/>
            <p:nvPr/>
          </p:nvSpPr>
          <p:spPr>
            <a:xfrm rot="8396169">
              <a:off x="8525720" y="4738999"/>
              <a:ext cx="757942" cy="48568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ctr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de-DE" dirty="0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D5A9E472-F947-F7CE-B8A2-BFF3C23F87E1}"/>
                </a:ext>
              </a:extLst>
            </p:cNvPr>
            <p:cNvSpPr/>
            <p:nvPr/>
          </p:nvSpPr>
          <p:spPr>
            <a:xfrm rot="1859233">
              <a:off x="9528212" y="4523179"/>
              <a:ext cx="631792" cy="587645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ctr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de-DE" dirty="0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7AE4C59-F899-9538-8B4F-09DBFCF69CDB}"/>
                </a:ext>
              </a:extLst>
            </p:cNvPr>
            <p:cNvSpPr/>
            <p:nvPr/>
          </p:nvSpPr>
          <p:spPr>
            <a:xfrm rot="12444196">
              <a:off x="8372684" y="3346127"/>
              <a:ext cx="1128285" cy="10433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ctr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de-DE" dirty="0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18B35B5A-99A2-A1B1-499D-9C9670829BC7}"/>
                </a:ext>
              </a:extLst>
            </p:cNvPr>
            <p:cNvSpPr/>
            <p:nvPr/>
          </p:nvSpPr>
          <p:spPr>
            <a:xfrm rot="1919556">
              <a:off x="9920767" y="3188534"/>
              <a:ext cx="1077245" cy="100488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ctr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de-DE" dirty="0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FC19B50E-C30B-104F-21D9-715119E04FDD}"/>
                </a:ext>
              </a:extLst>
            </p:cNvPr>
            <p:cNvSpPr/>
            <p:nvPr/>
          </p:nvSpPr>
          <p:spPr>
            <a:xfrm>
              <a:off x="9098015" y="2338490"/>
              <a:ext cx="824525" cy="31102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ctr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de-DE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D8F1FA6-E44C-2FDD-A8BF-019C66DE6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Maßnahmenvorschläge</a:t>
            </a:r>
            <a:br>
              <a:rPr lang="de-DE" dirty="0"/>
            </a:br>
            <a:r>
              <a:rPr lang="de-DE" sz="2400" dirty="0">
                <a:solidFill>
                  <a:srgbClr val="C00000"/>
                </a:solidFill>
              </a:rPr>
              <a:t>Verortung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2CABB8-3EFF-BBAE-572B-CC86E321A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</a:rPr>
              <a:t>© EGS  .  www.egs-plan.de  .  KWP Rastatt – Infoveranstaltung  . 28.06.2023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27D171B-B477-63D1-756F-525EF9F09BA6}"/>
              </a:ext>
            </a:extLst>
          </p:cNvPr>
          <p:cNvSpPr txBox="1"/>
          <p:nvPr/>
        </p:nvSpPr>
        <p:spPr>
          <a:xfrm>
            <a:off x="9559743" y="974243"/>
            <a:ext cx="259237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indent="0" algn="r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dirty="0">
                <a:solidFill>
                  <a:srgbClr val="7030A0"/>
                </a:solidFill>
                <a:effectLst>
                  <a:glow rad="203200">
                    <a:schemeClr val="bg1"/>
                  </a:glow>
                </a:effectLst>
              </a:rPr>
              <a:t>Gesamte Kommune: 9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80A4D79-A709-A55A-FF7D-17E351CD18A7}"/>
              </a:ext>
            </a:extLst>
          </p:cNvPr>
          <p:cNvGrpSpPr/>
          <p:nvPr/>
        </p:nvGrpSpPr>
        <p:grpSpPr>
          <a:xfrm>
            <a:off x="5954834" y="6088616"/>
            <a:ext cx="2056973" cy="369332"/>
            <a:chOff x="5517600" y="5766308"/>
            <a:chExt cx="2056973" cy="369332"/>
          </a:xfrm>
        </p:grpSpPr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2FCB4974-0ED4-0CBA-2813-66E82EAAB586}"/>
                </a:ext>
              </a:extLst>
            </p:cNvPr>
            <p:cNvSpPr txBox="1"/>
            <p:nvPr/>
          </p:nvSpPr>
          <p:spPr>
            <a:xfrm>
              <a:off x="5517600" y="5766308"/>
              <a:ext cx="205697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indent="0">
                <a:buClr>
                  <a:srgbClr val="B2B2B2"/>
                </a:buClr>
                <a:buFont typeface="Arial" panose="020B0604020202020204" pitchFamily="34" charset="0"/>
                <a:buNone/>
              </a:pPr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Fokusgebiete</a:t>
              </a: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5C569D39-701C-06A4-6F29-1375D25A0BE1}"/>
                </a:ext>
              </a:extLst>
            </p:cNvPr>
            <p:cNvSpPr/>
            <p:nvPr/>
          </p:nvSpPr>
          <p:spPr>
            <a:xfrm>
              <a:off x="5548643" y="5832553"/>
              <a:ext cx="244822" cy="25290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ctr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de-DE" dirty="0"/>
            </a:p>
          </p:txBody>
        </p: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DA8F1C66-7284-7728-63E5-24177663AC8B}"/>
              </a:ext>
            </a:extLst>
          </p:cNvPr>
          <p:cNvSpPr txBox="1"/>
          <p:nvPr/>
        </p:nvSpPr>
        <p:spPr>
          <a:xfrm>
            <a:off x="9204390" y="2896628"/>
            <a:ext cx="4953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7030A0"/>
                </a:solidFill>
                <a:effectLst>
                  <a:glow rad="203200">
                    <a:schemeClr val="bg1"/>
                  </a:glow>
                </a:effectLst>
              </a:rPr>
              <a:t>4</a:t>
            </a:r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A191298-A7C7-10B9-F383-22F11F66D25F}"/>
              </a:ext>
            </a:extLst>
          </p:cNvPr>
          <p:cNvSpPr txBox="1"/>
          <p:nvPr/>
        </p:nvSpPr>
        <p:spPr>
          <a:xfrm>
            <a:off x="8418348" y="5235994"/>
            <a:ext cx="4953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7030A0"/>
                </a:solidFill>
                <a:effectLst>
                  <a:glow rad="203200">
                    <a:schemeClr val="bg1"/>
                  </a:glow>
                </a:effectLst>
              </a:rPr>
              <a:t>11</a:t>
            </a:r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589CF6D-D437-071F-F2EC-003515A03CAD}"/>
              </a:ext>
            </a:extLst>
          </p:cNvPr>
          <p:cNvSpPr txBox="1"/>
          <p:nvPr/>
        </p:nvSpPr>
        <p:spPr>
          <a:xfrm>
            <a:off x="8346520" y="1444905"/>
            <a:ext cx="4953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7030A0"/>
                </a:solidFill>
                <a:effectLst>
                  <a:glow rad="203200">
                    <a:schemeClr val="bg1"/>
                  </a:glow>
                </a:effectLst>
              </a:rPr>
              <a:t>7</a:t>
            </a:r>
            <a:endParaRPr lang="de-DE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3DED69E-A327-F7FA-5C7B-BF70C66A1B4E}"/>
              </a:ext>
            </a:extLst>
          </p:cNvPr>
          <p:cNvSpPr txBox="1"/>
          <p:nvPr/>
        </p:nvSpPr>
        <p:spPr>
          <a:xfrm>
            <a:off x="8665998" y="3705151"/>
            <a:ext cx="4953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7030A0"/>
                </a:solidFill>
                <a:effectLst>
                  <a:glow rad="203200">
                    <a:schemeClr val="bg1"/>
                  </a:glow>
                </a:effectLst>
              </a:rPr>
              <a:t>5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9ECE873-AF0F-8C76-0F4B-DE8D653387B9}"/>
              </a:ext>
            </a:extLst>
          </p:cNvPr>
          <p:cNvSpPr txBox="1"/>
          <p:nvPr/>
        </p:nvSpPr>
        <p:spPr>
          <a:xfrm>
            <a:off x="361047" y="995926"/>
            <a:ext cx="6758211" cy="5589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/>
              <a:t>Strategische Vertiefungen auf Kommunalebene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>
                <a:solidFill>
                  <a:schemeClr val="bg1">
                    <a:lumMod val="75000"/>
                  </a:schemeClr>
                </a:solidFill>
              </a:rPr>
              <a:t>Stromnetzcheck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>
                <a:solidFill>
                  <a:schemeClr val="bg1">
                    <a:lumMod val="75000"/>
                  </a:schemeClr>
                </a:solidFill>
              </a:rPr>
              <a:t>Roadmap grünes Gas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>
                <a:solidFill>
                  <a:schemeClr val="bg1">
                    <a:lumMod val="75000"/>
                  </a:schemeClr>
                </a:solidFill>
              </a:rPr>
              <a:t>Förderung für Austausch alter Öl Heizungsanlagen</a:t>
            </a:r>
          </a:p>
          <a:p>
            <a:pPr>
              <a:lnSpc>
                <a:spcPct val="150000"/>
              </a:lnSpc>
            </a:pPr>
            <a:r>
              <a:rPr lang="de-DE" sz="1600" b="1" dirty="0"/>
              <a:t>Machbarkeitsstudien in Vorbereitung zur Umsetzung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de-DE" sz="1600" dirty="0"/>
              <a:t>BEW Studie Rastatt Mitte (WN)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de-DE" sz="1600" dirty="0"/>
              <a:t>BEW Transformationsstudie Friedrichsring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de-DE" sz="1600" dirty="0">
                <a:solidFill>
                  <a:schemeClr val="bg1">
                    <a:lumMod val="75000"/>
                  </a:schemeClr>
                </a:solidFill>
              </a:rPr>
              <a:t>BEW Studie Münchfeld Siedlung (KNW)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de-DE" sz="1600" dirty="0"/>
              <a:t>BEW Studie Rheinau (WN Abwasserwärme Kläranlage)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de-DE" sz="1600" dirty="0">
                <a:solidFill>
                  <a:schemeClr val="bg1">
                    <a:lumMod val="75000"/>
                  </a:schemeClr>
                </a:solidFill>
              </a:rPr>
              <a:t>BEW Studie Zay (WN Abwasserwärme Kanal)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de-DE" sz="1600" dirty="0"/>
              <a:t>Machbarkeitsstudie Erdwärmenutzung in Rastatt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de-DE" sz="1600" dirty="0">
                <a:solidFill>
                  <a:schemeClr val="bg1">
                    <a:lumMod val="75000"/>
                  </a:schemeClr>
                </a:solidFill>
              </a:rPr>
              <a:t>Masterplan Industriegebiet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de-DE" sz="1600" dirty="0"/>
              <a:t>BEW Studie Klinikum Münchfeld</a:t>
            </a:r>
          </a:p>
          <a:p>
            <a:pPr>
              <a:lnSpc>
                <a:spcPct val="150000"/>
              </a:lnSpc>
            </a:pPr>
            <a:r>
              <a:rPr lang="de-DE" sz="1600" b="1" dirty="0"/>
              <a:t>Detailplanungen / Umsetzungen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2"/>
            </a:pPr>
            <a:r>
              <a:rPr lang="de-DE" sz="1600" dirty="0">
                <a:solidFill>
                  <a:schemeClr val="bg1">
                    <a:lumMod val="75000"/>
                  </a:schemeClr>
                </a:solidFill>
              </a:rPr>
              <a:t>Mercedes-Benz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5A6181-2F5A-778F-D424-6CEC11FDC7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21877-68E2-4E46-B8FF-898E21A3690B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4917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1EB04B-8D9B-4160-AF2B-EC01164EF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Was ist die verpflichtende kommunale Wärmeplanung in BW?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4DF8DC-27A1-41C2-A447-23222E90C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© EGS  .  www.egs-plan.de  .  KWP Rastatt – Infoveranstaltung  . 28.06.2023</a:t>
            </a:r>
            <a:endParaRPr lang="de-DE" dirty="0"/>
          </a:p>
        </p:txBody>
      </p:sp>
      <p:pic>
        <p:nvPicPr>
          <p:cNvPr id="1044" name="Picture 20" descr="Word Cloud">
            <a:extLst>
              <a:ext uri="{FF2B5EF4-FFF2-40B4-BE49-F238E27FC236}">
                <a16:creationId xmlns:a16="http://schemas.microsoft.com/office/drawing/2014/main" id="{19F2A874-AE87-433D-B4E4-8BA20CBC5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3178" y="1001694"/>
            <a:ext cx="5111072" cy="546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Dokument Silhouette">
            <a:extLst>
              <a:ext uri="{FF2B5EF4-FFF2-40B4-BE49-F238E27FC236}">
                <a16:creationId xmlns:a16="http://schemas.microsoft.com/office/drawing/2014/main" id="{0DFA1F47-FB24-451F-A715-5DF7601AA6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624" y="1238771"/>
            <a:ext cx="612000" cy="612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F3FDCED-80C9-4A20-A83D-30218441B607}"/>
              </a:ext>
            </a:extLst>
          </p:cNvPr>
          <p:cNvSpPr txBox="1"/>
          <p:nvPr/>
        </p:nvSpPr>
        <p:spPr>
          <a:xfrm>
            <a:off x="1136349" y="1335592"/>
            <a:ext cx="5734972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000" dirty="0"/>
              <a:t>Klimaschutzgesetz BW (2021)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000" dirty="0"/>
              <a:t>Erstellung bis Ende 2023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000" dirty="0"/>
              <a:t>Alle 7 Jahre Fortschreibung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000" dirty="0"/>
              <a:t>Strategisches Planungsinstrument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000" b="1" dirty="0"/>
              <a:t>Klimaneutrale Wärmeversorgung bis 2040</a:t>
            </a:r>
          </a:p>
        </p:txBody>
      </p:sp>
      <p:pic>
        <p:nvPicPr>
          <p:cNvPr id="10" name="Grafik 9" descr="Playbook Silhouette">
            <a:extLst>
              <a:ext uri="{FF2B5EF4-FFF2-40B4-BE49-F238E27FC236}">
                <a16:creationId xmlns:a16="http://schemas.microsoft.com/office/drawing/2014/main" id="{77921428-BC21-46A4-B795-1D7A4FF073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7540" y="4333647"/>
            <a:ext cx="612000" cy="612000"/>
          </a:xfrm>
          <a:prstGeom prst="rect">
            <a:avLst/>
          </a:prstGeom>
        </p:spPr>
      </p:pic>
      <p:pic>
        <p:nvPicPr>
          <p:cNvPr id="11" name="Grafik 10" descr="Aktualisieren Silhouette">
            <a:extLst>
              <a:ext uri="{FF2B5EF4-FFF2-40B4-BE49-F238E27FC236}">
                <a16:creationId xmlns:a16="http://schemas.microsoft.com/office/drawing/2014/main" id="{9EB2F851-17A5-4C8C-A0E3-692AE8757B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0730" y="3226732"/>
            <a:ext cx="612000" cy="612000"/>
          </a:xfrm>
          <a:prstGeom prst="rect">
            <a:avLst/>
          </a:prstGeom>
        </p:spPr>
      </p:pic>
      <p:pic>
        <p:nvPicPr>
          <p:cNvPr id="12" name="Grafik 11" descr="Stoppuhr 66% Silhouette">
            <a:extLst>
              <a:ext uri="{FF2B5EF4-FFF2-40B4-BE49-F238E27FC236}">
                <a16:creationId xmlns:a16="http://schemas.microsoft.com/office/drawing/2014/main" id="{DA2F152D-017C-4F2D-A8F7-5B5470FAC7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0730" y="2278473"/>
            <a:ext cx="612000" cy="612000"/>
          </a:xfrm>
          <a:prstGeom prst="rect">
            <a:avLst/>
          </a:prstGeom>
        </p:spPr>
      </p:pic>
      <p:pic>
        <p:nvPicPr>
          <p:cNvPr id="14" name="Grafik 13" descr="Volltreffer Silhouette">
            <a:extLst>
              <a:ext uri="{FF2B5EF4-FFF2-40B4-BE49-F238E27FC236}">
                <a16:creationId xmlns:a16="http://schemas.microsoft.com/office/drawing/2014/main" id="{D599E9ED-D41B-49C4-A2CD-8360328931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0730" y="5371651"/>
            <a:ext cx="612000" cy="6120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443AD0C-F2BB-D6C8-13B0-311986CE6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B263B3-C755-4AFB-BBE8-B71955B47865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25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8CFC3C-8061-FF25-5570-D2A8BBDEE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</a:rPr>
              <a:t>© EGS  .  www.egs-plan.de  .  KWP Rastatt – Infoveranstaltung  . 28.06.2023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B2E8B4-EAD4-45D1-8908-8F98A31C5BC8}"/>
              </a:ext>
            </a:extLst>
          </p:cNvPr>
          <p:cNvSpPr/>
          <p:nvPr/>
        </p:nvSpPr>
        <p:spPr>
          <a:xfrm>
            <a:off x="354050" y="3347876"/>
            <a:ext cx="2160000" cy="181284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400" b="1" dirty="0">
                <a:solidFill>
                  <a:schemeClr val="bg2">
                    <a:lumMod val="65000"/>
                  </a:schemeClr>
                </a:solidFill>
              </a:rPr>
              <a:t>Konzepterstellung zur Nutzung Erdwärme</a:t>
            </a:r>
          </a:p>
          <a:p>
            <a:r>
              <a:rPr lang="de-DE" sz="1400" b="1" dirty="0">
                <a:solidFill>
                  <a:schemeClr val="bg2">
                    <a:lumMod val="65000"/>
                  </a:schemeClr>
                </a:solidFill>
              </a:rPr>
              <a:t>Anomalie bei 1.000 – 2.000 m Tiefe</a:t>
            </a:r>
          </a:p>
          <a:p>
            <a:r>
              <a:rPr lang="de-DE" sz="1400" dirty="0">
                <a:solidFill>
                  <a:schemeClr val="bg2">
                    <a:lumMod val="65000"/>
                  </a:schemeClr>
                </a:solidFill>
              </a:rPr>
              <a:t>- Aufbau einer zentralen Wärmeversorgung</a:t>
            </a:r>
            <a:endParaRPr lang="de-DE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9A18036-DA62-4E17-AF71-27802E4DD7A7}"/>
              </a:ext>
            </a:extLst>
          </p:cNvPr>
          <p:cNvSpPr/>
          <p:nvPr/>
        </p:nvSpPr>
        <p:spPr>
          <a:xfrm>
            <a:off x="5016000" y="3347873"/>
            <a:ext cx="2160000" cy="181284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7D176E7-AF75-42E9-8288-9A43A088A4D2}"/>
              </a:ext>
            </a:extLst>
          </p:cNvPr>
          <p:cNvSpPr/>
          <p:nvPr/>
        </p:nvSpPr>
        <p:spPr>
          <a:xfrm>
            <a:off x="7346975" y="3347873"/>
            <a:ext cx="2160000" cy="181284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0D21B11-21AC-4D2A-A5CF-6F53E003676B}"/>
              </a:ext>
            </a:extLst>
          </p:cNvPr>
          <p:cNvSpPr/>
          <p:nvPr/>
        </p:nvSpPr>
        <p:spPr>
          <a:xfrm>
            <a:off x="2685025" y="3347873"/>
            <a:ext cx="2160000" cy="181284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09152E4D-2BF7-469B-8459-ABEE5E1934A4}"/>
              </a:ext>
            </a:extLst>
          </p:cNvPr>
          <p:cNvSpPr/>
          <p:nvPr/>
        </p:nvSpPr>
        <p:spPr>
          <a:xfrm>
            <a:off x="9660525" y="3347873"/>
            <a:ext cx="2160000" cy="181284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7B380B6E-1C40-4727-A4AE-0291051E5BE7}"/>
              </a:ext>
            </a:extLst>
          </p:cNvPr>
          <p:cNvSpPr txBox="1"/>
          <p:nvPr/>
        </p:nvSpPr>
        <p:spPr>
          <a:xfrm>
            <a:off x="4987425" y="3344834"/>
            <a:ext cx="2261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2">
                    <a:lumMod val="65000"/>
                  </a:schemeClr>
                </a:solidFill>
              </a:rPr>
              <a:t>Ausbau- und </a:t>
            </a:r>
          </a:p>
          <a:p>
            <a:r>
              <a:rPr lang="de-DE" sz="1400" b="1" dirty="0">
                <a:solidFill>
                  <a:schemeClr val="bg2">
                    <a:lumMod val="65000"/>
                  </a:schemeClr>
                </a:solidFill>
              </a:rPr>
              <a:t>Erschließungsstrategie des bestehenden Wärmenetz</a:t>
            </a:r>
          </a:p>
          <a:p>
            <a:pPr marL="144000" indent="-144000">
              <a:buFontTx/>
              <a:buChar char="-"/>
            </a:pPr>
            <a:r>
              <a:rPr lang="de-DE" sz="1400" dirty="0">
                <a:solidFill>
                  <a:schemeClr val="bg2">
                    <a:lumMod val="65000"/>
                  </a:schemeClr>
                </a:solidFill>
                <a:sym typeface="Wingdings" panose="05000000000000000000" pitchFamily="2" charset="2"/>
              </a:rPr>
              <a:t>Analyse bestehendes Wärmenetz</a:t>
            </a:r>
          </a:p>
          <a:p>
            <a:pPr marL="144000" indent="-144000">
              <a:buFontTx/>
              <a:buChar char="-"/>
            </a:pPr>
            <a:r>
              <a:rPr lang="de-DE" sz="1400" dirty="0">
                <a:solidFill>
                  <a:schemeClr val="bg2">
                    <a:lumMod val="65000"/>
                  </a:schemeClr>
                </a:solidFill>
                <a:sym typeface="Wingdings" panose="05000000000000000000" pitchFamily="2" charset="2"/>
              </a:rPr>
              <a:t>Potenzialermittlung EE-Quellen</a:t>
            </a:r>
            <a:endParaRPr lang="de-DE" sz="14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43FEB1A-BA9B-4208-822C-05CE364F3483}"/>
              </a:ext>
            </a:extLst>
          </p:cNvPr>
          <p:cNvSpPr txBox="1"/>
          <p:nvPr/>
        </p:nvSpPr>
        <p:spPr>
          <a:xfrm>
            <a:off x="7314662" y="3390627"/>
            <a:ext cx="2261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2">
                    <a:lumMod val="65000"/>
                  </a:schemeClr>
                </a:solidFill>
              </a:rPr>
              <a:t>Aufbau- und </a:t>
            </a:r>
          </a:p>
          <a:p>
            <a:r>
              <a:rPr lang="de-DE" sz="1400" b="1" dirty="0">
                <a:solidFill>
                  <a:schemeClr val="bg2">
                    <a:lumMod val="65000"/>
                  </a:schemeClr>
                </a:solidFill>
              </a:rPr>
              <a:t>Erschließungsstrategie eines Wärmenetz</a:t>
            </a:r>
          </a:p>
          <a:p>
            <a:pPr marL="144000" indent="-144000">
              <a:buFontTx/>
              <a:buChar char="-"/>
            </a:pPr>
            <a:r>
              <a:rPr lang="de-DE" sz="1400" dirty="0">
                <a:solidFill>
                  <a:schemeClr val="bg2">
                    <a:lumMod val="65000"/>
                  </a:schemeClr>
                </a:solidFill>
                <a:sym typeface="Wingdings" panose="05000000000000000000" pitchFamily="2" charset="2"/>
              </a:rPr>
              <a:t>Ist- Analyse</a:t>
            </a:r>
          </a:p>
          <a:p>
            <a:pPr marL="144000" indent="-144000">
              <a:buFontTx/>
              <a:buChar char="-"/>
            </a:pPr>
            <a:r>
              <a:rPr lang="de-DE" sz="1400" dirty="0">
                <a:solidFill>
                  <a:schemeClr val="bg2">
                    <a:lumMod val="65000"/>
                  </a:schemeClr>
                </a:solidFill>
                <a:sym typeface="Wingdings" panose="05000000000000000000" pitchFamily="2" charset="2"/>
              </a:rPr>
              <a:t>Potenzialermittlung EE-Quellen</a:t>
            </a:r>
          </a:p>
          <a:p>
            <a:pPr marL="144000" indent="-144000">
              <a:buFontTx/>
              <a:buChar char="-"/>
            </a:pPr>
            <a:r>
              <a:rPr lang="de-DE" sz="1400" dirty="0">
                <a:solidFill>
                  <a:schemeClr val="bg2">
                    <a:lumMod val="65000"/>
                  </a:schemeClr>
                </a:solidFill>
                <a:sym typeface="Wingdings" panose="05000000000000000000" pitchFamily="2" charset="2"/>
              </a:rPr>
              <a:t>Analyse von </a:t>
            </a:r>
            <a:r>
              <a:rPr lang="de-DE" sz="1400" dirty="0" err="1">
                <a:solidFill>
                  <a:schemeClr val="bg2">
                    <a:lumMod val="65000"/>
                  </a:schemeClr>
                </a:solidFill>
                <a:sym typeface="Wingdings" panose="05000000000000000000" pitchFamily="2" charset="2"/>
              </a:rPr>
              <a:t>pot</a:t>
            </a:r>
            <a:r>
              <a:rPr lang="de-DE" sz="1400" dirty="0">
                <a:solidFill>
                  <a:schemeClr val="bg2">
                    <a:lumMod val="65000"/>
                  </a:schemeClr>
                </a:solidFill>
                <a:sym typeface="Wingdings" panose="05000000000000000000" pitchFamily="2" charset="2"/>
              </a:rPr>
              <a:t>. Standorten für HZ</a:t>
            </a:r>
            <a:endParaRPr lang="de-DE" sz="14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8EAD4170-2F20-0AF7-78DA-B1DC40363BA2}"/>
              </a:ext>
            </a:extLst>
          </p:cNvPr>
          <p:cNvSpPr txBox="1"/>
          <p:nvPr/>
        </p:nvSpPr>
        <p:spPr>
          <a:xfrm>
            <a:off x="9619847" y="3390627"/>
            <a:ext cx="22647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2">
                    <a:lumMod val="65000"/>
                  </a:schemeClr>
                </a:solidFill>
              </a:rPr>
              <a:t>Aufbau- und </a:t>
            </a:r>
          </a:p>
          <a:p>
            <a:r>
              <a:rPr lang="de-DE" sz="1400" b="1" dirty="0">
                <a:solidFill>
                  <a:schemeClr val="bg2">
                    <a:lumMod val="65000"/>
                  </a:schemeClr>
                </a:solidFill>
              </a:rPr>
              <a:t>Erschließungsstrategie eines Wärmenetz</a:t>
            </a:r>
          </a:p>
          <a:p>
            <a:pPr marL="144000" indent="-144000">
              <a:buFontTx/>
              <a:buChar char="-"/>
            </a:pPr>
            <a:r>
              <a:rPr lang="de-DE" sz="1400" dirty="0">
                <a:solidFill>
                  <a:schemeClr val="bg2">
                    <a:lumMod val="65000"/>
                  </a:schemeClr>
                </a:solidFill>
                <a:sym typeface="Wingdings" panose="05000000000000000000" pitchFamily="2" charset="2"/>
              </a:rPr>
              <a:t>Ist- Analyse</a:t>
            </a:r>
          </a:p>
          <a:p>
            <a:pPr marL="144000" indent="-144000">
              <a:buFontTx/>
              <a:buChar char="-"/>
            </a:pPr>
            <a:r>
              <a:rPr lang="de-DE" sz="1400" dirty="0">
                <a:solidFill>
                  <a:schemeClr val="bg2">
                    <a:lumMod val="65000"/>
                  </a:schemeClr>
                </a:solidFill>
                <a:sym typeface="Wingdings" panose="05000000000000000000" pitchFamily="2" charset="2"/>
              </a:rPr>
              <a:t>Potenzialermittlung EE-Quellen</a:t>
            </a:r>
          </a:p>
          <a:p>
            <a:pPr marL="144000" indent="-144000">
              <a:buFontTx/>
              <a:buChar char="-"/>
            </a:pPr>
            <a:r>
              <a:rPr lang="de-DE" sz="1400" dirty="0">
                <a:solidFill>
                  <a:schemeClr val="bg2">
                    <a:lumMod val="65000"/>
                  </a:schemeClr>
                </a:solidFill>
                <a:sym typeface="Wingdings" panose="05000000000000000000" pitchFamily="2" charset="2"/>
              </a:rPr>
              <a:t>Analyse von </a:t>
            </a:r>
            <a:r>
              <a:rPr lang="de-DE" sz="1400" dirty="0" err="1">
                <a:solidFill>
                  <a:schemeClr val="bg2">
                    <a:lumMod val="65000"/>
                  </a:schemeClr>
                </a:solidFill>
                <a:sym typeface="Wingdings" panose="05000000000000000000" pitchFamily="2" charset="2"/>
              </a:rPr>
              <a:t>pot</a:t>
            </a:r>
            <a:r>
              <a:rPr lang="de-DE" sz="1400" dirty="0">
                <a:solidFill>
                  <a:schemeClr val="bg2">
                    <a:lumMod val="65000"/>
                  </a:schemeClr>
                </a:solidFill>
                <a:sym typeface="Wingdings" panose="05000000000000000000" pitchFamily="2" charset="2"/>
              </a:rPr>
              <a:t>. Standorten für HZ</a:t>
            </a:r>
            <a:endParaRPr lang="de-DE" sz="14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E1A1EF0-83C2-4CFB-A05C-1735E86B9B01}"/>
              </a:ext>
            </a:extLst>
          </p:cNvPr>
          <p:cNvSpPr txBox="1"/>
          <p:nvPr/>
        </p:nvSpPr>
        <p:spPr>
          <a:xfrm>
            <a:off x="2685024" y="3390627"/>
            <a:ext cx="2266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2">
                    <a:lumMod val="65000"/>
                  </a:schemeClr>
                </a:solidFill>
              </a:rPr>
              <a:t>Ausbau- und </a:t>
            </a:r>
          </a:p>
          <a:p>
            <a:r>
              <a:rPr lang="de-DE" sz="1400" b="1" dirty="0">
                <a:solidFill>
                  <a:schemeClr val="bg2">
                    <a:lumMod val="65000"/>
                  </a:schemeClr>
                </a:solidFill>
              </a:rPr>
              <a:t>Erschließungsstrategie des bestehenden Wärmenetz</a:t>
            </a:r>
          </a:p>
          <a:p>
            <a:pPr marL="144000" indent="-144000">
              <a:buFontTx/>
              <a:buChar char="-"/>
            </a:pPr>
            <a:r>
              <a:rPr lang="de-DE" sz="1400" dirty="0">
                <a:solidFill>
                  <a:schemeClr val="bg2">
                    <a:lumMod val="65000"/>
                  </a:schemeClr>
                </a:solidFill>
                <a:sym typeface="Wingdings" panose="05000000000000000000" pitchFamily="2" charset="2"/>
              </a:rPr>
              <a:t>Analyse bestehendes Wärmenetz</a:t>
            </a:r>
          </a:p>
          <a:p>
            <a:pPr marL="144000" indent="-144000">
              <a:buFontTx/>
              <a:buChar char="-"/>
            </a:pPr>
            <a:r>
              <a:rPr lang="de-DE" sz="1400" dirty="0">
                <a:solidFill>
                  <a:schemeClr val="bg2">
                    <a:lumMod val="65000"/>
                  </a:schemeClr>
                </a:solidFill>
                <a:sym typeface="Wingdings" panose="05000000000000000000" pitchFamily="2" charset="2"/>
              </a:rPr>
              <a:t>Potenzialermittlung EE-Quellen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94C35FE-1C33-487F-8934-8DF514DB7D8C}"/>
              </a:ext>
            </a:extLst>
          </p:cNvPr>
          <p:cNvSpPr txBox="1"/>
          <p:nvPr/>
        </p:nvSpPr>
        <p:spPr>
          <a:xfrm>
            <a:off x="4883878" y="1002459"/>
            <a:ext cx="2667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/>
              <a:t>BEW </a:t>
            </a:r>
          </a:p>
          <a:p>
            <a:pPr algn="ctr"/>
            <a:r>
              <a:rPr lang="de-DE" sz="1600" b="1" dirty="0"/>
              <a:t>Transformationsstudie Friedrichsring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E99BDE3-1FEB-2976-2655-8EDEB4ADC882}"/>
              </a:ext>
            </a:extLst>
          </p:cNvPr>
          <p:cNvSpPr txBox="1"/>
          <p:nvPr/>
        </p:nvSpPr>
        <p:spPr>
          <a:xfrm>
            <a:off x="9526146" y="1002459"/>
            <a:ext cx="2399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/>
              <a:t>BEW Studie Wärmenetz </a:t>
            </a:r>
          </a:p>
          <a:p>
            <a:pPr algn="ctr"/>
            <a:r>
              <a:rPr lang="de-DE" sz="1600" b="1" dirty="0"/>
              <a:t>Klinikum Münchfeld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A67A33-8500-451F-AD89-260CF14FA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von fünf Maßnahmen</a:t>
            </a:r>
          </a:p>
        </p:txBody>
      </p:sp>
      <p:sp>
        <p:nvSpPr>
          <p:cNvPr id="7" name="Gleichschenkliges Dreieck 6">
            <a:extLst>
              <a:ext uri="{FF2B5EF4-FFF2-40B4-BE49-F238E27FC236}">
                <a16:creationId xmlns:a16="http://schemas.microsoft.com/office/drawing/2014/main" id="{6C04F2F5-B792-4DDE-93B1-C4A3F9B0E383}"/>
              </a:ext>
            </a:extLst>
          </p:cNvPr>
          <p:cNvSpPr/>
          <p:nvPr/>
        </p:nvSpPr>
        <p:spPr>
          <a:xfrm>
            <a:off x="371475" y="2763098"/>
            <a:ext cx="2142575" cy="584775"/>
          </a:xfrm>
          <a:prstGeom prst="triangle">
            <a:avLst/>
          </a:prstGeom>
          <a:gradFill flip="none" rotWithShape="1">
            <a:gsLst>
              <a:gs pos="38000">
                <a:schemeClr val="accent3">
                  <a:lumMod val="0"/>
                  <a:lumOff val="100000"/>
                </a:schemeClr>
              </a:gs>
              <a:gs pos="7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D015B100-4BA5-4CEC-B5A9-B769BE9BE4C3}"/>
              </a:ext>
            </a:extLst>
          </p:cNvPr>
          <p:cNvSpPr/>
          <p:nvPr/>
        </p:nvSpPr>
        <p:spPr>
          <a:xfrm>
            <a:off x="2711630" y="2763098"/>
            <a:ext cx="2142575" cy="584775"/>
          </a:xfrm>
          <a:prstGeom prst="triangle">
            <a:avLst/>
          </a:prstGeom>
          <a:gradFill flip="none" rotWithShape="1">
            <a:gsLst>
              <a:gs pos="38000">
                <a:schemeClr val="accent3">
                  <a:lumMod val="0"/>
                  <a:lumOff val="100000"/>
                </a:schemeClr>
              </a:gs>
              <a:gs pos="7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A30C9810-6758-4F98-8900-8A1D6CF250EA}"/>
              </a:ext>
            </a:extLst>
          </p:cNvPr>
          <p:cNvSpPr/>
          <p:nvPr/>
        </p:nvSpPr>
        <p:spPr>
          <a:xfrm>
            <a:off x="5042605" y="2763098"/>
            <a:ext cx="2142575" cy="584775"/>
          </a:xfrm>
          <a:prstGeom prst="triangle">
            <a:avLst/>
          </a:prstGeom>
          <a:gradFill flip="none" rotWithShape="1">
            <a:gsLst>
              <a:gs pos="38000">
                <a:schemeClr val="accent3">
                  <a:lumMod val="0"/>
                  <a:lumOff val="100000"/>
                </a:schemeClr>
              </a:gs>
              <a:gs pos="7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Gleichschenkliges Dreieck 9">
            <a:extLst>
              <a:ext uri="{FF2B5EF4-FFF2-40B4-BE49-F238E27FC236}">
                <a16:creationId xmlns:a16="http://schemas.microsoft.com/office/drawing/2014/main" id="{4197E1F2-D282-4034-8476-794B9EADEBAA}"/>
              </a:ext>
            </a:extLst>
          </p:cNvPr>
          <p:cNvSpPr/>
          <p:nvPr/>
        </p:nvSpPr>
        <p:spPr>
          <a:xfrm>
            <a:off x="7371479" y="2763098"/>
            <a:ext cx="2142575" cy="584775"/>
          </a:xfrm>
          <a:prstGeom prst="triangle">
            <a:avLst/>
          </a:prstGeom>
          <a:gradFill flip="none" rotWithShape="1">
            <a:gsLst>
              <a:gs pos="38000">
                <a:schemeClr val="accent3">
                  <a:lumMod val="0"/>
                  <a:lumOff val="100000"/>
                </a:schemeClr>
              </a:gs>
              <a:gs pos="7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4C51585-39C4-4102-BE47-2DA35773CED5}"/>
              </a:ext>
            </a:extLst>
          </p:cNvPr>
          <p:cNvSpPr txBox="1"/>
          <p:nvPr/>
        </p:nvSpPr>
        <p:spPr>
          <a:xfrm>
            <a:off x="266700" y="959750"/>
            <a:ext cx="2444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/>
              <a:t>Machbarkeitsstudie zur Tiefengeothermie-Nutzung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B736692-C9FC-4B52-8382-0DEC333B2496}"/>
              </a:ext>
            </a:extLst>
          </p:cNvPr>
          <p:cNvSpPr txBox="1"/>
          <p:nvPr/>
        </p:nvSpPr>
        <p:spPr>
          <a:xfrm>
            <a:off x="2685025" y="996694"/>
            <a:ext cx="21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/>
              <a:t>BEW Transformations-studie Rastatt Mitte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487F88E-D6C0-4001-BF1F-4B6D5F47E1C0}"/>
              </a:ext>
            </a:extLst>
          </p:cNvPr>
          <p:cNvSpPr txBox="1"/>
          <p:nvPr/>
        </p:nvSpPr>
        <p:spPr>
          <a:xfrm>
            <a:off x="7366146" y="996694"/>
            <a:ext cx="21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/>
              <a:t>BEW Studie Wärmenetz Rheinau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B3FC3E11-F30F-4390-BC91-72CF8AF1B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9950" y="1827691"/>
            <a:ext cx="1241157" cy="1241157"/>
          </a:xfrm>
          <a:prstGeom prst="rect">
            <a:avLst/>
          </a:prstGeom>
        </p:spPr>
      </p:pic>
      <p:sp>
        <p:nvSpPr>
          <p:cNvPr id="37" name="Gleichschenkliges Dreieck 36">
            <a:extLst>
              <a:ext uri="{FF2B5EF4-FFF2-40B4-BE49-F238E27FC236}">
                <a16:creationId xmlns:a16="http://schemas.microsoft.com/office/drawing/2014/main" id="{A280E92D-3DE2-4568-A43A-ED65FABF99B8}"/>
              </a:ext>
            </a:extLst>
          </p:cNvPr>
          <p:cNvSpPr/>
          <p:nvPr/>
        </p:nvSpPr>
        <p:spPr>
          <a:xfrm>
            <a:off x="9685029" y="2763098"/>
            <a:ext cx="2142575" cy="584775"/>
          </a:xfrm>
          <a:prstGeom prst="triangle">
            <a:avLst/>
          </a:prstGeom>
          <a:gradFill flip="none" rotWithShape="1">
            <a:gsLst>
              <a:gs pos="38000">
                <a:schemeClr val="accent3">
                  <a:lumMod val="0"/>
                  <a:lumOff val="100000"/>
                </a:schemeClr>
              </a:gs>
              <a:gs pos="7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6848BD8C-CB36-4563-8AEB-1748861DB59A}"/>
              </a:ext>
            </a:extLst>
          </p:cNvPr>
          <p:cNvCxnSpPr/>
          <p:nvPr/>
        </p:nvCxnSpPr>
        <p:spPr>
          <a:xfrm>
            <a:off x="186813" y="5261142"/>
            <a:ext cx="1186753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hteck 40">
            <a:extLst>
              <a:ext uri="{FF2B5EF4-FFF2-40B4-BE49-F238E27FC236}">
                <a16:creationId xmlns:a16="http://schemas.microsoft.com/office/drawing/2014/main" id="{0A2FC835-7608-44D3-AF80-2D9854230D6F}"/>
              </a:ext>
            </a:extLst>
          </p:cNvPr>
          <p:cNvSpPr/>
          <p:nvPr/>
        </p:nvSpPr>
        <p:spPr>
          <a:xfrm>
            <a:off x="1858297" y="5438164"/>
            <a:ext cx="9962227" cy="97227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2">
                  <a:lumMod val="65000"/>
                </a:schemeClr>
              </a:solidFill>
            </a:endParaRPr>
          </a:p>
        </p:txBody>
      </p:sp>
      <p:pic>
        <p:nvPicPr>
          <p:cNvPr id="43" name="Picture 8" descr="\\dl380-main\Readdata\B Energiekonzeption\8 Piktogramme und Grafiken\0 Piktogramme\Piktogramme einzeln\Planungsteam.png">
            <a:extLst>
              <a:ext uri="{FF2B5EF4-FFF2-40B4-BE49-F238E27FC236}">
                <a16:creationId xmlns:a16="http://schemas.microsoft.com/office/drawing/2014/main" id="{C9DBA49F-B571-4BCF-A6A6-30FDECD42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5" y="5334383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0E1CF64B-8F9D-429E-B09B-31BB5347FF21}"/>
              </a:ext>
            </a:extLst>
          </p:cNvPr>
          <p:cNvSpPr txBox="1"/>
          <p:nvPr/>
        </p:nvSpPr>
        <p:spPr>
          <a:xfrm>
            <a:off x="1882063" y="5408792"/>
            <a:ext cx="216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bg2">
                    <a:lumMod val="65000"/>
                  </a:schemeClr>
                </a:solidFill>
              </a:rPr>
              <a:t>Meta-Ebene: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CB1E6833-F3E5-4A3C-AABF-5D163D01B51D}"/>
              </a:ext>
            </a:extLst>
          </p:cNvPr>
          <p:cNvSpPr txBox="1"/>
          <p:nvPr/>
        </p:nvSpPr>
        <p:spPr>
          <a:xfrm>
            <a:off x="1882062" y="5655184"/>
            <a:ext cx="99622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ctr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schemeClr val="bg2">
                    <a:lumMod val="65000"/>
                  </a:schemeClr>
                </a:solidFill>
                <a:effectLst/>
                <a:latin typeface="+mn-lt"/>
              </a:rPr>
              <a:t>- Aufbereitung ordnungspolitischer Handhabungen für weitere EK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schemeClr val="bg2">
                    <a:lumMod val="65000"/>
                  </a:schemeClr>
                </a:solidFill>
                <a:effectLst/>
                <a:latin typeface="+mn-lt"/>
              </a:rPr>
              <a:t>- Organisation in Kommune: Personalkapazitäten, neue Verwaltungseinheiten, Tochtergesellschaften, Haushaltsmittel für Umsetzung</a:t>
            </a:r>
          </a:p>
        </p:txBody>
      </p:sp>
      <p:pic>
        <p:nvPicPr>
          <p:cNvPr id="42" name="Picture 19">
            <a:extLst>
              <a:ext uri="{FF2B5EF4-FFF2-40B4-BE49-F238E27FC236}">
                <a16:creationId xmlns:a16="http://schemas.microsoft.com/office/drawing/2014/main" id="{CB37857E-47F6-F8B7-7F17-4245BF200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33903" y="1832186"/>
            <a:ext cx="1236662" cy="123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7">
            <a:extLst>
              <a:ext uri="{FF2B5EF4-FFF2-40B4-BE49-F238E27FC236}">
                <a16:creationId xmlns:a16="http://schemas.microsoft.com/office/drawing/2014/main" id="{6A70B724-EB79-FAAE-3BFC-AC4367CDD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5593" y="1832186"/>
            <a:ext cx="1230569" cy="123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\\dl380-main\Readdata\B Energiekonzeption\8 Piktogramme und Grafiken\0 Piktogramme\Piktogramme einzeln\Wärmenetz.gif">
            <a:extLst>
              <a:ext uri="{FF2B5EF4-FFF2-40B4-BE49-F238E27FC236}">
                <a16:creationId xmlns:a16="http://schemas.microsoft.com/office/drawing/2014/main" id="{B1F9EC4C-5E61-F055-B77C-20DE88F2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9371" y="1832186"/>
            <a:ext cx="1238400" cy="12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A3AD061-6997-F56C-3BFF-D1486455F9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87" y="1822994"/>
            <a:ext cx="1230569" cy="1230569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DD1125-0C09-4B15-B708-59088C4751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21877-68E2-4E46-B8FF-898E21A3690B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8063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D1D6E-CB4D-D02F-2945-DE9139EE3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	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D63A4E-5D35-EFE7-D2D7-4F54FF118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6DD3427-8C25-0AEE-96AB-0B8758E87F33}"/>
              </a:ext>
            </a:extLst>
          </p:cNvPr>
          <p:cNvSpPr/>
          <p:nvPr/>
        </p:nvSpPr>
        <p:spPr>
          <a:xfrm>
            <a:off x="408622" y="1678940"/>
            <a:ext cx="2448000" cy="2413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D5E1D8B-373D-6061-2F32-59F69F0081DF}"/>
              </a:ext>
            </a:extLst>
          </p:cNvPr>
          <p:cNvSpPr/>
          <p:nvPr/>
        </p:nvSpPr>
        <p:spPr>
          <a:xfrm>
            <a:off x="3390481" y="1678940"/>
            <a:ext cx="2448000" cy="2413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7A12EFF-1BA6-B472-A5B9-9FDC8E8D9A1B}"/>
              </a:ext>
            </a:extLst>
          </p:cNvPr>
          <p:cNvSpPr/>
          <p:nvPr/>
        </p:nvSpPr>
        <p:spPr>
          <a:xfrm>
            <a:off x="6372340" y="1678940"/>
            <a:ext cx="2448000" cy="2413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A59A492-E592-AABE-0A11-31DC49FB093D}"/>
              </a:ext>
            </a:extLst>
          </p:cNvPr>
          <p:cNvSpPr/>
          <p:nvPr/>
        </p:nvSpPr>
        <p:spPr>
          <a:xfrm>
            <a:off x="9354199" y="1678940"/>
            <a:ext cx="2448000" cy="2413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C76542D-908A-9AA5-EB4B-7EC26427AC23}"/>
              </a:ext>
            </a:extLst>
          </p:cNvPr>
          <p:cNvSpPr txBox="1"/>
          <p:nvPr/>
        </p:nvSpPr>
        <p:spPr>
          <a:xfrm>
            <a:off x="442913" y="1222898"/>
            <a:ext cx="24137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Bericht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45CFF68-7113-A6C3-4E62-CE69D02BBF1A}"/>
              </a:ext>
            </a:extLst>
          </p:cNvPr>
          <p:cNvSpPr txBox="1"/>
          <p:nvPr/>
        </p:nvSpPr>
        <p:spPr>
          <a:xfrm>
            <a:off x="3407626" y="1222898"/>
            <a:ext cx="24137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Clustersteckbriefe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0ADEB1F-8C88-2D41-E035-B37564A38CD3}"/>
              </a:ext>
            </a:extLst>
          </p:cNvPr>
          <p:cNvSpPr txBox="1"/>
          <p:nvPr/>
        </p:nvSpPr>
        <p:spPr>
          <a:xfrm>
            <a:off x="6203958" y="1222898"/>
            <a:ext cx="27847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Maßnahmensteckbriefe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3A02AB8-9DFA-4EFE-7F80-DF607C22024F}"/>
              </a:ext>
            </a:extLst>
          </p:cNvPr>
          <p:cNvSpPr txBox="1"/>
          <p:nvPr/>
        </p:nvSpPr>
        <p:spPr>
          <a:xfrm>
            <a:off x="9335379" y="1222898"/>
            <a:ext cx="24137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GIS-Dateien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DC1CEF4-1119-CEC4-04BF-D62B08806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8" y="1998930"/>
            <a:ext cx="1391782" cy="19766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6932046-BD5B-3A92-9118-DC6F1264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97" y="1759467"/>
            <a:ext cx="1391782" cy="19576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CE73178-C0BE-7EF4-9307-03E30F073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822" y="2046801"/>
            <a:ext cx="1415426" cy="195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C8F9A9B-74E2-6592-22D9-5D6C87031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872" y="1759467"/>
            <a:ext cx="1415426" cy="195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99FA6EE-A3CE-E08F-AEEC-3B483CA76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367" y="2046801"/>
            <a:ext cx="1369491" cy="195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BAC3871-61F7-781F-321A-6BA5205A1F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0589" y="1781574"/>
            <a:ext cx="1383225" cy="195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F246090E-AD10-91A6-BBE5-2A70D29D1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045" y="2711853"/>
            <a:ext cx="1732245" cy="1245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C94C7C9-AB4B-6E67-4E47-F506C1EA46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5885" y="1781574"/>
            <a:ext cx="1696365" cy="12451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8392DA02-6C70-625A-B6C0-973163DE9140}"/>
              </a:ext>
            </a:extLst>
          </p:cNvPr>
          <p:cNvSpPr txBox="1"/>
          <p:nvPr/>
        </p:nvSpPr>
        <p:spPr>
          <a:xfrm>
            <a:off x="442913" y="4309110"/>
            <a:ext cx="2448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B2B2B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Vorgehen</a:t>
            </a:r>
          </a:p>
          <a:p>
            <a:pPr marL="285750" indent="-285750">
              <a:buClr>
                <a:srgbClr val="B2B2B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Ergebnisse</a:t>
            </a:r>
          </a:p>
          <a:p>
            <a:pPr marL="285750" indent="-285750">
              <a:buClr>
                <a:srgbClr val="B2B2B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Erläuterungen</a:t>
            </a:r>
          </a:p>
          <a:p>
            <a:pPr marL="285750" indent="-285750">
              <a:buClr>
                <a:srgbClr val="B2B2B2"/>
              </a:buClr>
              <a:buFont typeface="Arial" panose="020B0604020202020204" pitchFamily="34" charset="0"/>
              <a:buChar char="•"/>
            </a:pPr>
            <a:endParaRPr lang="de-DE" dirty="0" err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8575041-34BC-99B3-58E5-DC49AD34D380}"/>
              </a:ext>
            </a:extLst>
          </p:cNvPr>
          <p:cNvSpPr txBox="1"/>
          <p:nvPr/>
        </p:nvSpPr>
        <p:spPr>
          <a:xfrm>
            <a:off x="3406748" y="4309110"/>
            <a:ext cx="24480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B2B2B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Ergebnisse je Cluster</a:t>
            </a:r>
          </a:p>
          <a:p>
            <a:pPr marL="742950" lvl="1" indent="-285750">
              <a:buClr>
                <a:srgbClr val="B2B2B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Bestand</a:t>
            </a:r>
          </a:p>
          <a:p>
            <a:pPr marL="742950" lvl="1" indent="-285750">
              <a:buClr>
                <a:srgbClr val="B2B2B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Potenziale</a:t>
            </a:r>
          </a:p>
          <a:p>
            <a:pPr marL="742950" lvl="1" indent="-285750">
              <a:buClr>
                <a:srgbClr val="B2B2B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Zielfoto</a:t>
            </a:r>
          </a:p>
          <a:p>
            <a:pPr marL="285750" indent="-285750">
              <a:buClr>
                <a:srgbClr val="B2B2B2"/>
              </a:buClr>
              <a:buFont typeface="Arial" panose="020B0604020202020204" pitchFamily="34" charset="0"/>
              <a:buChar char="•"/>
            </a:pPr>
            <a:endParaRPr lang="de-DE" dirty="0" err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7544C27-B576-F7A7-4565-D585517FCABD}"/>
              </a:ext>
            </a:extLst>
          </p:cNvPr>
          <p:cNvSpPr txBox="1"/>
          <p:nvPr/>
        </p:nvSpPr>
        <p:spPr>
          <a:xfrm>
            <a:off x="6374927" y="4309110"/>
            <a:ext cx="2784763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B2B2B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Ausarbeitung fünf Maßnahmen</a:t>
            </a:r>
          </a:p>
          <a:p>
            <a:pPr marL="285750" indent="-285750">
              <a:buClr>
                <a:srgbClr val="B2B2B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Maßnahmen auf Meta-Ebene</a:t>
            </a:r>
          </a:p>
          <a:p>
            <a:pPr marL="285750" indent="-285750">
              <a:buClr>
                <a:srgbClr val="B2B2B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Inhalte Zeitplanung</a:t>
            </a:r>
          </a:p>
          <a:p>
            <a:pPr marL="285750" indent="-285750">
              <a:buClr>
                <a:srgbClr val="B2B2B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Kosten</a:t>
            </a:r>
          </a:p>
          <a:p>
            <a:pPr marL="285750" indent="-285750">
              <a:buClr>
                <a:srgbClr val="B2B2B2"/>
              </a:buClr>
              <a:buFont typeface="Arial" panose="020B0604020202020204" pitchFamily="34" charset="0"/>
              <a:buChar char="•"/>
            </a:pPr>
            <a:endParaRPr lang="de-DE" dirty="0" err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FD30CB3-776B-6CCC-8342-F6FCB010234A}"/>
              </a:ext>
            </a:extLst>
          </p:cNvPr>
          <p:cNvSpPr txBox="1"/>
          <p:nvPr/>
        </p:nvSpPr>
        <p:spPr>
          <a:xfrm>
            <a:off x="9354199" y="4309110"/>
            <a:ext cx="2448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B2B2B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Georeferenzierte Informationen</a:t>
            </a:r>
          </a:p>
          <a:p>
            <a:pPr marL="285750" indent="-285750">
              <a:buClr>
                <a:srgbClr val="B2B2B2"/>
              </a:buClr>
              <a:buFont typeface="Arial" panose="020B0604020202020204" pitchFamily="34" charset="0"/>
              <a:buChar char="•"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rgbClr val="B2B2B2"/>
              </a:buClr>
              <a:buFont typeface="Arial" panose="020B0604020202020204" pitchFamily="34" charset="0"/>
              <a:buChar char="•"/>
            </a:pPr>
            <a:endParaRPr lang="de-DE" dirty="0" err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DD31BE-FE44-6207-F2E9-BC357D81C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B263B3-C755-4AFB-BBE8-B71955B47865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0963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99CE7E-4EFB-04AD-F907-531CD62A4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Zeitplanung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203E563-6F8F-B2F6-D798-8410E1C1BF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21877-68E2-4E46-B8FF-898E21A3690B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E6BD614-52F6-A11D-6B19-ED66CA000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</a:rPr>
              <a:t>© EGS  .  www.egs-plan.de  .  KWP Rastatt – Infoveranstaltung  . 28.06.2023</a:t>
            </a:r>
            <a:endParaRPr lang="de-DE" dirty="0"/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9ABB95FB-BA6E-51D9-CA9A-E7F1964618A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70600" y="5686753"/>
            <a:ext cx="9437200" cy="511877"/>
          </a:xfrm>
          <a:prstGeom prst="chevron">
            <a:avLst>
              <a:gd name="adj" fmla="val 28868"/>
            </a:avLst>
          </a:prstGeom>
          <a:solidFill>
            <a:srgbClr val="00699B">
              <a:alpha val="3882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4737" tIns="64737" rIns="64737" bIns="64737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90000"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2023                                                                                                           2027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9C87277-660C-9BD6-5A97-48587530EDBB}"/>
              </a:ext>
            </a:extLst>
          </p:cNvPr>
          <p:cNvSpPr txBox="1"/>
          <p:nvPr/>
        </p:nvSpPr>
        <p:spPr>
          <a:xfrm>
            <a:off x="2735476" y="5753591"/>
            <a:ext cx="52709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indent="0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i="1" dirty="0">
                <a:solidFill>
                  <a:schemeClr val="bg1"/>
                </a:solidFill>
              </a:rPr>
              <a:t>Beginn der Umsetzung der KWP-Maßnahmen</a:t>
            </a:r>
          </a:p>
        </p:txBody>
      </p:sp>
      <p:cxnSp>
        <p:nvCxnSpPr>
          <p:cNvPr id="37" name="Verbinder: gekrümmt 36">
            <a:extLst>
              <a:ext uri="{FF2B5EF4-FFF2-40B4-BE49-F238E27FC236}">
                <a16:creationId xmlns:a16="http://schemas.microsoft.com/office/drawing/2014/main" id="{E0AD12FC-5975-6E01-0D37-8E5C8FA3BCB1}"/>
              </a:ext>
            </a:extLst>
          </p:cNvPr>
          <p:cNvCxnSpPr>
            <a:cxnSpLocks/>
            <a:stCxn id="31" idx="3"/>
            <a:endCxn id="35" idx="1"/>
          </p:cNvCxnSpPr>
          <p:nvPr/>
        </p:nvCxnSpPr>
        <p:spPr>
          <a:xfrm flipH="1">
            <a:off x="618369" y="2600992"/>
            <a:ext cx="11173868" cy="3341700"/>
          </a:xfrm>
          <a:prstGeom prst="curvedConnector5">
            <a:avLst>
              <a:gd name="adj1" fmla="val -2046"/>
              <a:gd name="adj2" fmla="val 61415"/>
              <a:gd name="adj3" fmla="val 104882"/>
            </a:avLst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lgDash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A8BEBE02-76CC-3DAF-DA71-F3BE516B6DD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6811" y="2089114"/>
            <a:ext cx="11355426" cy="1023755"/>
          </a:xfrm>
          <a:prstGeom prst="chevron">
            <a:avLst>
              <a:gd name="adj" fmla="val 28868"/>
            </a:avLst>
          </a:prstGeom>
          <a:solidFill>
            <a:srgbClr val="0069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4737" tIns="64737" rIns="64737" bIns="64737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90000"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166B7CE3-0410-B6B7-C8F3-28EF2274A9D7}"/>
              </a:ext>
            </a:extLst>
          </p:cNvPr>
          <p:cNvGrpSpPr/>
          <p:nvPr/>
        </p:nvGrpSpPr>
        <p:grpSpPr>
          <a:xfrm>
            <a:off x="10844310" y="1033727"/>
            <a:ext cx="108000" cy="1133419"/>
            <a:chOff x="2014858" y="1387475"/>
            <a:chExt cx="117000" cy="2043164"/>
          </a:xfrm>
          <a:solidFill>
            <a:srgbClr val="464646"/>
          </a:solidFill>
        </p:grpSpPr>
        <p:sp>
          <p:nvSpPr>
            <p:cNvPr id="33" name="Oval 73">
              <a:extLst>
                <a:ext uri="{FF2B5EF4-FFF2-40B4-BE49-F238E27FC236}">
                  <a16:creationId xmlns:a16="http://schemas.microsoft.com/office/drawing/2014/main" id="{226A221B-8940-DF0A-D96D-F8C1FE766B14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2014858" y="3235952"/>
              <a:ext cx="117000" cy="194687"/>
            </a:xfrm>
            <a:prstGeom prst="ellipse">
              <a:avLst/>
            </a:prstGeom>
            <a:grpFill/>
            <a:ln w="19050">
              <a:solidFill>
                <a:srgbClr val="46464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34" name="Line 65">
              <a:extLst>
                <a:ext uri="{FF2B5EF4-FFF2-40B4-BE49-F238E27FC236}">
                  <a16:creationId xmlns:a16="http://schemas.microsoft.com/office/drawing/2014/main" id="{88D7B233-27F8-D4BB-889A-8A718A917141}"/>
                </a:ext>
              </a:extLst>
            </p:cNvPr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gray">
            <a:xfrm>
              <a:off x="2073358" y="1387475"/>
              <a:ext cx="0" cy="1882775"/>
            </a:xfrm>
            <a:prstGeom prst="line">
              <a:avLst/>
            </a:prstGeom>
            <a:grpFill/>
            <a:ln w="12700">
              <a:solidFill>
                <a:srgbClr val="46464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</p:grp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9CA53F18-2932-AD7F-EE57-AC4F42EAD563}"/>
              </a:ext>
            </a:extLst>
          </p:cNvPr>
          <p:cNvSpPr txBox="1">
            <a:spLocks/>
          </p:cNvSpPr>
          <p:nvPr/>
        </p:nvSpPr>
        <p:spPr>
          <a:xfrm>
            <a:off x="8908665" y="1033727"/>
            <a:ext cx="1926501" cy="5693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90000"/>
              <a:buFontTx/>
              <a:buNone/>
              <a:tabLst/>
              <a:defRPr/>
            </a:pPr>
            <a:r>
              <a:rPr lang="de-DE" sz="1600" b="1" dirty="0">
                <a:solidFill>
                  <a:prstClr val="black"/>
                </a:solidFill>
                <a:latin typeface="Arial"/>
              </a:rPr>
              <a:t>Gemeinderat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90000"/>
              <a:buFontTx/>
              <a:buNone/>
              <a:tabLst/>
              <a:defRPr/>
            </a:pPr>
            <a:r>
              <a:rPr lang="de-DE" sz="1600" b="1" dirty="0">
                <a:solidFill>
                  <a:prstClr val="black"/>
                </a:solidFill>
                <a:latin typeface="Arial"/>
              </a:rPr>
              <a:t>Beschlussvorlage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platzhalter 2">
            <a:extLst>
              <a:ext uri="{FF2B5EF4-FFF2-40B4-BE49-F238E27FC236}">
                <a16:creationId xmlns:a16="http://schemas.microsoft.com/office/drawing/2014/main" id="{55F6AA45-E763-B7B3-9545-D2AED4246638}"/>
              </a:ext>
            </a:extLst>
          </p:cNvPr>
          <p:cNvSpPr txBox="1">
            <a:spLocks/>
          </p:cNvSpPr>
          <p:nvPr/>
        </p:nvSpPr>
        <p:spPr>
          <a:xfrm>
            <a:off x="3719990" y="1048166"/>
            <a:ext cx="1686985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90000"/>
              <a:buFontTx/>
              <a:buNone/>
              <a:tabLst/>
              <a:defRPr/>
            </a:pPr>
            <a:r>
              <a:rPr lang="de-DE" sz="1600" b="1" dirty="0">
                <a:solidFill>
                  <a:prstClr val="black"/>
                </a:solidFill>
                <a:latin typeface="Arial"/>
              </a:rPr>
              <a:t>Ausarbeitung Bericht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6F8CA875-03B8-5E81-7D36-7571FC33E975}"/>
              </a:ext>
            </a:extLst>
          </p:cNvPr>
          <p:cNvSpPr txBox="1"/>
          <p:nvPr/>
        </p:nvSpPr>
        <p:spPr>
          <a:xfrm>
            <a:off x="1488653" y="2344923"/>
            <a:ext cx="179738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sz="2400" b="1" dirty="0">
                <a:solidFill>
                  <a:schemeClr val="bg1"/>
                </a:solidFill>
              </a:rPr>
              <a:t>Juni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9C10120-57D5-AA6B-AE23-6EB23167025D}"/>
              </a:ext>
            </a:extLst>
          </p:cNvPr>
          <p:cNvSpPr txBox="1"/>
          <p:nvPr/>
        </p:nvSpPr>
        <p:spPr>
          <a:xfrm>
            <a:off x="4211729" y="2348503"/>
            <a:ext cx="179738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sz="2400" b="1" dirty="0">
                <a:solidFill>
                  <a:schemeClr val="bg1"/>
                </a:solidFill>
              </a:rPr>
              <a:t>Juli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29EFE7A5-0A93-0E86-FFCE-AD10FE6227C2}"/>
              </a:ext>
            </a:extLst>
          </p:cNvPr>
          <p:cNvSpPr txBox="1"/>
          <p:nvPr/>
        </p:nvSpPr>
        <p:spPr>
          <a:xfrm>
            <a:off x="6951755" y="2348503"/>
            <a:ext cx="179738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sz="2400" b="1" dirty="0">
                <a:solidFill>
                  <a:schemeClr val="bg1"/>
                </a:solidFill>
              </a:rPr>
              <a:t>August</a:t>
            </a:r>
          </a:p>
        </p:txBody>
      </p: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220315F3-CA8B-1E49-DB8D-8E470FADA450}"/>
              </a:ext>
            </a:extLst>
          </p:cNvPr>
          <p:cNvCxnSpPr/>
          <p:nvPr/>
        </p:nvCxnSpPr>
        <p:spPr>
          <a:xfrm>
            <a:off x="3650943" y="2089114"/>
            <a:ext cx="0" cy="102375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CF664DD0-2C27-0D1F-1346-1AD6836C170C}"/>
              </a:ext>
            </a:extLst>
          </p:cNvPr>
          <p:cNvCxnSpPr/>
          <p:nvPr/>
        </p:nvCxnSpPr>
        <p:spPr>
          <a:xfrm>
            <a:off x="6289939" y="2089114"/>
            <a:ext cx="0" cy="102375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235BFD69-820E-A399-2757-3AD8FF2671D9}"/>
              </a:ext>
            </a:extLst>
          </p:cNvPr>
          <p:cNvGrpSpPr/>
          <p:nvPr/>
        </p:nvGrpSpPr>
        <p:grpSpPr>
          <a:xfrm>
            <a:off x="3574615" y="1009695"/>
            <a:ext cx="108000" cy="1133419"/>
            <a:chOff x="2014858" y="1387475"/>
            <a:chExt cx="117000" cy="2043164"/>
          </a:xfrm>
          <a:solidFill>
            <a:srgbClr val="464646"/>
          </a:solidFill>
        </p:grpSpPr>
        <p:sp>
          <p:nvSpPr>
            <p:cNvPr id="53" name="Oval 73">
              <a:extLst>
                <a:ext uri="{FF2B5EF4-FFF2-40B4-BE49-F238E27FC236}">
                  <a16:creationId xmlns:a16="http://schemas.microsoft.com/office/drawing/2014/main" id="{CB212301-901E-C0D1-4BB2-95BAF7BEE9E8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2014858" y="3235952"/>
              <a:ext cx="117000" cy="194687"/>
            </a:xfrm>
            <a:prstGeom prst="ellipse">
              <a:avLst/>
            </a:prstGeom>
            <a:grpFill/>
            <a:ln w="19050">
              <a:solidFill>
                <a:srgbClr val="46464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54" name="Line 65">
              <a:extLst>
                <a:ext uri="{FF2B5EF4-FFF2-40B4-BE49-F238E27FC236}">
                  <a16:creationId xmlns:a16="http://schemas.microsoft.com/office/drawing/2014/main" id="{3B8E5D49-FF0F-8355-45B1-6B1F5740A42C}"/>
                </a:ext>
              </a:extLst>
            </p:cNvPr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gray">
            <a:xfrm>
              <a:off x="2073358" y="1387475"/>
              <a:ext cx="0" cy="1882775"/>
            </a:xfrm>
            <a:prstGeom prst="line">
              <a:avLst/>
            </a:prstGeom>
            <a:grpFill/>
            <a:ln w="12700">
              <a:solidFill>
                <a:srgbClr val="46464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5BFD8EC2-35E2-D149-C412-B9C270302FE0}"/>
              </a:ext>
            </a:extLst>
          </p:cNvPr>
          <p:cNvGrpSpPr/>
          <p:nvPr/>
        </p:nvGrpSpPr>
        <p:grpSpPr>
          <a:xfrm rot="10800000">
            <a:off x="3013541" y="3079401"/>
            <a:ext cx="108000" cy="1133419"/>
            <a:chOff x="2014858" y="1387475"/>
            <a:chExt cx="117000" cy="2043164"/>
          </a:xfrm>
          <a:solidFill>
            <a:srgbClr val="464646"/>
          </a:solidFill>
        </p:grpSpPr>
        <p:sp>
          <p:nvSpPr>
            <p:cNvPr id="57" name="Oval 73">
              <a:extLst>
                <a:ext uri="{FF2B5EF4-FFF2-40B4-BE49-F238E27FC236}">
                  <a16:creationId xmlns:a16="http://schemas.microsoft.com/office/drawing/2014/main" id="{3099F268-6FF2-FD92-2652-4C1034335FEB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2014858" y="3235952"/>
              <a:ext cx="117000" cy="194687"/>
            </a:xfrm>
            <a:prstGeom prst="ellipse">
              <a:avLst/>
            </a:prstGeom>
            <a:grpFill/>
            <a:ln w="19050">
              <a:solidFill>
                <a:srgbClr val="46464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58" name="Line 65">
              <a:extLst>
                <a:ext uri="{FF2B5EF4-FFF2-40B4-BE49-F238E27FC236}">
                  <a16:creationId xmlns:a16="http://schemas.microsoft.com/office/drawing/2014/main" id="{0E89F6F6-68EE-7C55-7075-4891BE0603D8}"/>
                </a:ext>
              </a:extLst>
            </p:cNvPr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gray">
            <a:xfrm>
              <a:off x="2073358" y="1387475"/>
              <a:ext cx="0" cy="1882775"/>
            </a:xfrm>
            <a:prstGeom prst="line">
              <a:avLst/>
            </a:prstGeom>
            <a:grpFill/>
            <a:ln w="12700">
              <a:solidFill>
                <a:srgbClr val="46464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</p:grpSp>
      <p:sp>
        <p:nvSpPr>
          <p:cNvPr id="59" name="Textplatzhalter 2">
            <a:extLst>
              <a:ext uri="{FF2B5EF4-FFF2-40B4-BE49-F238E27FC236}">
                <a16:creationId xmlns:a16="http://schemas.microsoft.com/office/drawing/2014/main" id="{327650E8-70B0-35B1-5324-BA52CFE8B882}"/>
              </a:ext>
            </a:extLst>
          </p:cNvPr>
          <p:cNvSpPr txBox="1">
            <a:spLocks/>
          </p:cNvSpPr>
          <p:nvPr/>
        </p:nvSpPr>
        <p:spPr>
          <a:xfrm>
            <a:off x="3145714" y="3499941"/>
            <a:ext cx="1686985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90000"/>
              <a:buFontTx/>
              <a:buNone/>
              <a:tabLst/>
              <a:defRPr/>
            </a:pPr>
            <a:r>
              <a:rPr lang="de-DE" sz="1600" b="1" dirty="0">
                <a:solidFill>
                  <a:prstClr val="black"/>
                </a:solidFill>
                <a:latin typeface="Arial"/>
              </a:rPr>
              <a:t>Öffentlichkeits-veranstaltung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F10F3FE3-246B-B51F-8B75-23A0E30F00F5}"/>
              </a:ext>
            </a:extLst>
          </p:cNvPr>
          <p:cNvCxnSpPr/>
          <p:nvPr/>
        </p:nvCxnSpPr>
        <p:spPr>
          <a:xfrm>
            <a:off x="9033213" y="2071688"/>
            <a:ext cx="0" cy="102375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feld 64">
            <a:extLst>
              <a:ext uri="{FF2B5EF4-FFF2-40B4-BE49-F238E27FC236}">
                <a16:creationId xmlns:a16="http://schemas.microsoft.com/office/drawing/2014/main" id="{4AEA6D2E-B788-6928-57D8-E28AC9AF21BD}"/>
              </a:ext>
            </a:extLst>
          </p:cNvPr>
          <p:cNvSpPr txBox="1"/>
          <p:nvPr/>
        </p:nvSpPr>
        <p:spPr>
          <a:xfrm>
            <a:off x="9479560" y="2336690"/>
            <a:ext cx="20615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sz="2400" b="1" dirty="0">
                <a:solidFill>
                  <a:schemeClr val="bg1"/>
                </a:solidFill>
              </a:rPr>
              <a:t>September</a:t>
            </a:r>
          </a:p>
        </p:txBody>
      </p:sp>
      <p:pic>
        <p:nvPicPr>
          <p:cNvPr id="9" name="Grafik 8" descr="Aktualisieren Silhouette">
            <a:extLst>
              <a:ext uri="{FF2B5EF4-FFF2-40B4-BE49-F238E27FC236}">
                <a16:creationId xmlns:a16="http://schemas.microsoft.com/office/drawing/2014/main" id="{6B6089C5-AE94-6CF9-FC2B-775A63490E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49256" y="5636973"/>
            <a:ext cx="612000" cy="612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9131DD4-25C4-C1E4-B8D4-8831550F48D2}"/>
              </a:ext>
            </a:extLst>
          </p:cNvPr>
          <p:cNvSpPr txBox="1"/>
          <p:nvPr/>
        </p:nvSpPr>
        <p:spPr>
          <a:xfrm>
            <a:off x="10661256" y="5540063"/>
            <a:ext cx="1478290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indent="0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sz="1400" dirty="0"/>
              <a:t>Fortschreibung</a:t>
            </a:r>
            <a:br>
              <a:rPr lang="de-DE" sz="1400" dirty="0"/>
            </a:br>
            <a:r>
              <a:rPr lang="de-DE" sz="1400" dirty="0"/>
              <a:t>KWP</a:t>
            </a:r>
          </a:p>
          <a:p>
            <a:pPr marL="0" indent="0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sz="1400" dirty="0"/>
              <a:t>2030</a:t>
            </a:r>
          </a:p>
        </p:txBody>
      </p:sp>
    </p:spTree>
    <p:extLst>
      <p:ext uri="{BB962C8B-B14F-4D97-AF65-F5344CB8AC3E}">
        <p14:creationId xmlns:p14="http://schemas.microsoft.com/office/powerpoint/2010/main" val="172645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4FDECB8-43F9-9052-22C6-5B1574043E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© EGS  .  www.egs-plan.de  .  KWP Rastatt – Infoveranstaltung  . 28.06.2023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833E8C-E87D-5BF5-3D45-21D08A6C72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021877-68E2-4E46-B8FF-898E21A3690B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394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88DB8-BAA9-EBD2-B80D-F3F74CC3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Inter Medium" panose="020B0502030000000004" pitchFamily="34" charset="0"/>
                <a:ea typeface="Inter Medium" panose="020B0502030000000004" pitchFamily="34" charset="0"/>
                <a:cs typeface="Ebrima" panose="02000000000000000000" pitchFamily="2" charset="0"/>
              </a:rPr>
              <a:t>Kommunale Wärmeplanung </a:t>
            </a:r>
            <a:b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Inter Medium" panose="020B0502030000000004" pitchFamily="34" charset="0"/>
                <a:ea typeface="Inter Medium" panose="020B0502030000000004" pitchFamily="34" charset="0"/>
                <a:cs typeface="Ebrima" panose="02000000000000000000" pitchFamily="2" charset="0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r Medium" panose="020B0502030000000004" pitchFamily="34" charset="0"/>
                <a:ea typeface="Inter Medium" panose="020B0502030000000004" pitchFamily="34" charset="0"/>
                <a:cs typeface="Ebrima" panose="02000000000000000000" pitchFamily="2" charset="0"/>
              </a:rPr>
              <a:t>als strategisches Planungsinstrument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FEDFED5-2603-6E2C-8DBB-931667E56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41324F8-1A0A-F215-7111-87CC62533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0"/>
          <a:stretch/>
        </p:blipFill>
        <p:spPr>
          <a:xfrm>
            <a:off x="442913" y="1028452"/>
            <a:ext cx="6617310" cy="544481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A744BAD-A2FB-5459-245F-6692C2C5504A}"/>
              </a:ext>
            </a:extLst>
          </p:cNvPr>
          <p:cNvSpPr txBox="1"/>
          <p:nvPr/>
        </p:nvSpPr>
        <p:spPr>
          <a:xfrm>
            <a:off x="6888773" y="6242434"/>
            <a:ext cx="4347796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Quelle: Praxisleitfaden Kommunale Wärmeplanung, AGFW und DVGW, 2023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59AE6A8-0E48-D97F-405A-CBFFAA577E53}"/>
              </a:ext>
            </a:extLst>
          </p:cNvPr>
          <p:cNvSpPr txBox="1"/>
          <p:nvPr/>
        </p:nvSpPr>
        <p:spPr>
          <a:xfrm>
            <a:off x="7213767" y="4389932"/>
            <a:ext cx="4201791" cy="8617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indent="0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sz="1400" b="1" dirty="0"/>
              <a:t>Quartierskonzepte</a:t>
            </a:r>
          </a:p>
          <a:p>
            <a:pPr marL="0" indent="0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sz="1200" dirty="0"/>
              <a:t>(z.B. KfW 432 Stadtsanierungskonzepte, BEW-Studien)</a:t>
            </a:r>
          </a:p>
          <a:p>
            <a:pPr marL="285750" indent="-285750">
              <a:buClr>
                <a:srgbClr val="B2B2B2"/>
              </a:buClr>
              <a:buFontTx/>
              <a:buChar char="-"/>
            </a:pPr>
            <a:r>
              <a:rPr lang="de-DE" sz="1200" dirty="0"/>
              <a:t>Machbarkeitsstudien</a:t>
            </a:r>
          </a:p>
          <a:p>
            <a:pPr marL="285750" indent="-285750">
              <a:buClr>
                <a:srgbClr val="B2B2B2"/>
              </a:buClr>
              <a:buFontTx/>
              <a:buChar char="-"/>
            </a:pPr>
            <a:r>
              <a:rPr lang="de-DE" sz="1200" dirty="0"/>
              <a:t>Vorplanungen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9E44A9F-FE99-DB92-24C0-80EADD0E626D}"/>
              </a:ext>
            </a:extLst>
          </p:cNvPr>
          <p:cNvSpPr txBox="1"/>
          <p:nvPr/>
        </p:nvSpPr>
        <p:spPr>
          <a:xfrm>
            <a:off x="7213767" y="3363528"/>
            <a:ext cx="3623108" cy="6771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indent="0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sz="1400" b="1" dirty="0"/>
              <a:t>Kommunale Wärmeplanung (KWP)</a:t>
            </a:r>
          </a:p>
          <a:p>
            <a:pPr marL="0" indent="0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sz="1200" dirty="0"/>
              <a:t>Fachplanung auf Ebene der Gesamtstadt</a:t>
            </a:r>
          </a:p>
          <a:p>
            <a:pPr marL="0" indent="0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sz="1200" dirty="0"/>
              <a:t>→ Entwicklung von Strategien und Maßnahmen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86F833EC-9EC0-389B-20AD-2C40A8890EA3}"/>
              </a:ext>
            </a:extLst>
          </p:cNvPr>
          <p:cNvSpPr txBox="1">
            <a:spLocks/>
          </p:cNvSpPr>
          <p:nvPr/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7021877-68E2-4E46-B8FF-898E21A3690B}" type="slidenum">
              <a:rPr lang="de-DE" sz="800" smtClean="0"/>
              <a:pPr algn="ctr"/>
              <a:t>3</a:t>
            </a:fld>
            <a:endParaRPr lang="de-DE" sz="8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AE288B-B331-8627-402D-A7BCB7220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B263B3-C755-4AFB-BBE8-B71955B47865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94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B3FFC-26BF-EB98-8161-6D34E09D7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2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Inter Medium" panose="020B0502030000000004" pitchFamily="34" charset="0"/>
                <a:ea typeface="Inter Medium" panose="020B0502030000000004" pitchFamily="34" charset="0"/>
                <a:cs typeface="Ebrima" panose="02000000000000000000" pitchFamily="2" charset="0"/>
              </a:rPr>
              <a:t>Allgemeines</a:t>
            </a:r>
            <a:br>
              <a:rPr kumimoji="0" lang="de-DE" sz="2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Inter Medium" panose="020B0502030000000004" pitchFamily="34" charset="0"/>
                <a:ea typeface="Inter Medium" panose="020B0502030000000004" pitchFamily="34" charset="0"/>
                <a:cs typeface="Ebrima" panose="02000000000000000000" pitchFamily="2" charset="0"/>
              </a:rPr>
            </a:br>
            <a:r>
              <a:rPr lang="de-DE" sz="2000" dirty="0">
                <a:solidFill>
                  <a:srgbClr val="C00000"/>
                </a:solidFill>
              </a:rPr>
              <a:t>Ablauf kommunale Wärmeplanung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8A64923-D34F-C335-C232-D67D1F46F6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i="1">
                <a:solidFill>
                  <a:schemeClr val="bg1">
                    <a:lumMod val="50000"/>
                  </a:schemeClr>
                </a:solidFill>
                <a:latin typeface="Malgun Gothic Semilight" panose="020B0502040204020203" pitchFamily="34" charset="-128"/>
                <a:ea typeface="Arial Unicode MS" panose="020B0604020202020204" pitchFamily="34" charset="-128"/>
                <a:cs typeface="Malgun Gothic Semilight" panose="020B0502040204020203" pitchFamily="34" charset="-128"/>
              </a:rPr>
              <a:t>© EGS  .  www.egs-plan.de  .  KWP Rastatt – Infoveranstaltung  . 28.06.2023</a:t>
            </a:r>
            <a:endParaRPr lang="de-DE" sz="1100" i="1" dirty="0">
              <a:solidFill>
                <a:schemeClr val="bg1">
                  <a:lumMod val="50000"/>
                </a:schemeClr>
              </a:solidFill>
              <a:latin typeface="Malgun Gothic Semilight" panose="020B0502040204020203" pitchFamily="34" charset="-128"/>
              <a:ea typeface="Arial Unicode MS" panose="020B0604020202020204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D27AE9A-77DA-5138-6C96-1407C7D70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B7021877-68E2-4E46-B8FF-898E21A3690B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76" name="Textplatzhalter 2">
            <a:extLst>
              <a:ext uri="{FF2B5EF4-FFF2-40B4-BE49-F238E27FC236}">
                <a16:creationId xmlns:a16="http://schemas.microsoft.com/office/drawing/2014/main" id="{43CCFC76-B29F-F5FB-9EB3-4E25CF3C4AD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99764" y="2268110"/>
            <a:ext cx="2992814" cy="1023755"/>
          </a:xfrm>
          <a:prstGeom prst="chevron">
            <a:avLst>
              <a:gd name="adj" fmla="val 28868"/>
            </a:avLst>
          </a:prstGeom>
          <a:solidFill>
            <a:srgbClr val="0069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4737" tIns="64737" rIns="64737" bIns="64737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90000"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Bestandsanalyse inkl. THG-Bilanz</a:t>
            </a:r>
          </a:p>
        </p:txBody>
      </p:sp>
      <p:sp>
        <p:nvSpPr>
          <p:cNvPr id="79" name="Textplatzhalter 2">
            <a:extLst>
              <a:ext uri="{FF2B5EF4-FFF2-40B4-BE49-F238E27FC236}">
                <a16:creationId xmlns:a16="http://schemas.microsoft.com/office/drawing/2014/main" id="{E01301FF-3922-61E2-0630-53E6DEF9C4A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297534" y="2268110"/>
            <a:ext cx="2992814" cy="1023755"/>
          </a:xfrm>
          <a:prstGeom prst="chevron">
            <a:avLst>
              <a:gd name="adj" fmla="val 28868"/>
            </a:avLst>
          </a:prstGeom>
          <a:solidFill>
            <a:srgbClr val="0069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4737" tIns="64737" rIns="64737" bIns="64737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90000"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Potenzialanalyse</a:t>
            </a:r>
          </a:p>
        </p:txBody>
      </p:sp>
      <p:sp>
        <p:nvSpPr>
          <p:cNvPr id="80" name="Textplatzhalter 2">
            <a:extLst>
              <a:ext uri="{FF2B5EF4-FFF2-40B4-BE49-F238E27FC236}">
                <a16:creationId xmlns:a16="http://schemas.microsoft.com/office/drawing/2014/main" id="{35110F80-F7AC-E35D-0D4A-E9A1A1AB0847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162102" y="2268110"/>
            <a:ext cx="2992814" cy="1023755"/>
          </a:xfrm>
          <a:prstGeom prst="chevron">
            <a:avLst>
              <a:gd name="adj" fmla="val 28868"/>
            </a:avLst>
          </a:prstGeom>
          <a:solidFill>
            <a:srgbClr val="0069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4737" tIns="64737" rIns="64737" bIns="64737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90000"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Zielszenarien</a:t>
            </a:r>
          </a:p>
        </p:txBody>
      </p:sp>
      <p:sp>
        <p:nvSpPr>
          <p:cNvPr id="81" name="Textplatzhalter 2">
            <a:extLst>
              <a:ext uri="{FF2B5EF4-FFF2-40B4-BE49-F238E27FC236}">
                <a16:creationId xmlns:a16="http://schemas.microsoft.com/office/drawing/2014/main" id="{043CCB30-53C3-3BD7-84CB-FBEF940F2EFB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9026668" y="2268110"/>
            <a:ext cx="2765568" cy="1023755"/>
          </a:xfrm>
          <a:prstGeom prst="chevron">
            <a:avLst>
              <a:gd name="adj" fmla="val 28868"/>
            </a:avLst>
          </a:prstGeom>
          <a:solidFill>
            <a:srgbClr val="0069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4737" tIns="64737" rIns="64737" bIns="64737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90000"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Handlungsstrategien/ Maßnahmenkatalog</a:t>
            </a: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53D666DB-DB04-9FD3-B8D0-79E0E7449D9B}"/>
              </a:ext>
            </a:extLst>
          </p:cNvPr>
          <p:cNvSpPr/>
          <p:nvPr/>
        </p:nvSpPr>
        <p:spPr>
          <a:xfrm>
            <a:off x="860073" y="3360602"/>
            <a:ext cx="1872000" cy="1224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699B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38FBC5DE-CEF0-901A-1641-87048D62364C}"/>
              </a:ext>
            </a:extLst>
          </p:cNvPr>
          <p:cNvSpPr/>
          <p:nvPr/>
        </p:nvSpPr>
        <p:spPr>
          <a:xfrm>
            <a:off x="3625670" y="3360602"/>
            <a:ext cx="1872000" cy="1224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699B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42A68C76-01DB-2F10-4513-062A67695DBD}"/>
              </a:ext>
            </a:extLst>
          </p:cNvPr>
          <p:cNvSpPr/>
          <p:nvPr/>
        </p:nvSpPr>
        <p:spPr>
          <a:xfrm>
            <a:off x="6511831" y="3358292"/>
            <a:ext cx="1872000" cy="1224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699B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900CF1E4-74C1-8D40-4D8F-3F62C9AF5BAF}"/>
              </a:ext>
            </a:extLst>
          </p:cNvPr>
          <p:cNvSpPr/>
          <p:nvPr/>
        </p:nvSpPr>
        <p:spPr>
          <a:xfrm>
            <a:off x="9277428" y="3359124"/>
            <a:ext cx="1872000" cy="1224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699B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420C7EE0-8505-8651-D38F-6B9C2100C1AC}"/>
              </a:ext>
            </a:extLst>
          </p:cNvPr>
          <p:cNvGrpSpPr/>
          <p:nvPr/>
        </p:nvGrpSpPr>
        <p:grpSpPr>
          <a:xfrm>
            <a:off x="6893650" y="3660934"/>
            <a:ext cx="918156" cy="540169"/>
            <a:chOff x="3887011" y="4867086"/>
            <a:chExt cx="557213" cy="325081"/>
          </a:xfrm>
        </p:grpSpPr>
        <p:sp>
          <p:nvSpPr>
            <p:cNvPr id="87" name="Rectangle 106">
              <a:extLst>
                <a:ext uri="{FF2B5EF4-FFF2-40B4-BE49-F238E27FC236}">
                  <a16:creationId xmlns:a16="http://schemas.microsoft.com/office/drawing/2014/main" id="{860FF670-F374-9B4B-8AE6-BB6FEE76C800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887011" y="5012776"/>
              <a:ext cx="557213" cy="179391"/>
            </a:xfrm>
            <a:prstGeom prst="rect">
              <a:avLst/>
            </a:prstGeom>
            <a:solidFill>
              <a:srgbClr val="7372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88" name="Rectangle 106">
              <a:extLst>
                <a:ext uri="{FF2B5EF4-FFF2-40B4-BE49-F238E27FC236}">
                  <a16:creationId xmlns:a16="http://schemas.microsoft.com/office/drawing/2014/main" id="{B7AA91E8-E4BF-5BF7-3066-285BB6531E41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887011" y="4911016"/>
              <a:ext cx="557213" cy="89534"/>
            </a:xfrm>
            <a:prstGeom prst="round2SameRect">
              <a:avLst/>
            </a:prstGeom>
            <a:solidFill>
              <a:srgbClr val="7372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89" name="Rectangle 108">
              <a:extLst>
                <a:ext uri="{FF2B5EF4-FFF2-40B4-BE49-F238E27FC236}">
                  <a16:creationId xmlns:a16="http://schemas.microsoft.com/office/drawing/2014/main" id="{09A8FC50-1CE4-4C3B-11A7-354ED83A92E8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344088" y="4938838"/>
              <a:ext cx="62071" cy="366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/>
          </p:spPr>
          <p:txBody>
            <a:bodyPr wrap="none" lIns="80912" tIns="42074" rIns="80912" bIns="42074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0" name="Freeform 110">
              <a:extLst>
                <a:ext uri="{FF2B5EF4-FFF2-40B4-BE49-F238E27FC236}">
                  <a16:creationId xmlns:a16="http://schemas.microsoft.com/office/drawing/2014/main" id="{6621EE4D-D5D7-8FD4-76CD-CDF7D84CDFDD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4061967" y="4867086"/>
              <a:ext cx="211712" cy="45394"/>
            </a:xfrm>
            <a:custGeom>
              <a:avLst/>
              <a:gdLst>
                <a:gd name="T0" fmla="*/ 0 w 278"/>
                <a:gd name="T1" fmla="*/ 1 h 64"/>
                <a:gd name="T2" fmla="*/ 1 w 278"/>
                <a:gd name="T3" fmla="*/ 0 h 64"/>
                <a:gd name="T4" fmla="*/ 3 w 278"/>
                <a:gd name="T5" fmla="*/ 0 h 64"/>
                <a:gd name="T6" fmla="*/ 3 w 278"/>
                <a:gd name="T7" fmla="*/ 1 h 64"/>
                <a:gd name="T8" fmla="*/ 0 w 278"/>
                <a:gd name="T9" fmla="*/ 1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" h="64">
                  <a:moveTo>
                    <a:pt x="0" y="64"/>
                  </a:moveTo>
                  <a:lnTo>
                    <a:pt x="70" y="0"/>
                  </a:lnTo>
                  <a:lnTo>
                    <a:pt x="203" y="0"/>
                  </a:lnTo>
                  <a:lnTo>
                    <a:pt x="278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7372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grpSp>
          <p:nvGrpSpPr>
            <p:cNvPr id="91" name="Gruppieren 90">
              <a:extLst>
                <a:ext uri="{FF2B5EF4-FFF2-40B4-BE49-F238E27FC236}">
                  <a16:creationId xmlns:a16="http://schemas.microsoft.com/office/drawing/2014/main" id="{8597A0F0-7E37-9130-ACC4-BD9FE2EACBC9}"/>
                </a:ext>
              </a:extLst>
            </p:cNvPr>
            <p:cNvGrpSpPr/>
            <p:nvPr/>
          </p:nvGrpSpPr>
          <p:grpSpPr>
            <a:xfrm>
              <a:off x="4048655" y="4926933"/>
              <a:ext cx="233924" cy="234704"/>
              <a:chOff x="4034701" y="4911658"/>
              <a:chExt cx="261832" cy="262706"/>
            </a:xfrm>
          </p:grpSpPr>
          <p:sp>
            <p:nvSpPr>
              <p:cNvPr id="92" name="Oval 107">
                <a:extLst>
                  <a:ext uri="{FF2B5EF4-FFF2-40B4-BE49-F238E27FC236}">
                    <a16:creationId xmlns:a16="http://schemas.microsoft.com/office/drawing/2014/main" id="{5D43F962-8452-84F2-EB25-1C9D2E577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4701" y="4911658"/>
                <a:ext cx="261832" cy="262706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none" lIns="80912" tIns="42074" rIns="80912" bIns="42074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93" name="Oval 109">
                <a:extLst>
                  <a:ext uri="{FF2B5EF4-FFF2-40B4-BE49-F238E27FC236}">
                    <a16:creationId xmlns:a16="http://schemas.microsoft.com/office/drawing/2014/main" id="{FB2F23E1-26BA-DE73-065D-1C4008B07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9762" y="4938303"/>
                <a:ext cx="211711" cy="209417"/>
              </a:xfrm>
              <a:prstGeom prst="ellipse">
                <a:avLst/>
              </a:prstGeom>
              <a:solidFill>
                <a:srgbClr val="737278"/>
              </a:solidFill>
              <a:ln>
                <a:noFill/>
              </a:ln>
              <a:effectLst/>
            </p:spPr>
            <p:txBody>
              <a:bodyPr wrap="none" lIns="80912" tIns="42074" rIns="80912" bIns="42074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endParaRPr>
              </a:p>
            </p:txBody>
          </p:sp>
        </p:grpSp>
      </p:grp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2A0B4729-2A6B-D1AB-86A2-419E874E72BB}"/>
              </a:ext>
            </a:extLst>
          </p:cNvPr>
          <p:cNvGrpSpPr/>
          <p:nvPr/>
        </p:nvGrpSpPr>
        <p:grpSpPr>
          <a:xfrm>
            <a:off x="1574331" y="3459056"/>
            <a:ext cx="900538" cy="582405"/>
            <a:chOff x="5887948" y="3710430"/>
            <a:chExt cx="713243" cy="519112"/>
          </a:xfrm>
        </p:grpSpPr>
        <p:sp>
          <p:nvSpPr>
            <p:cNvPr id="95" name="Rechteck 94">
              <a:extLst>
                <a:ext uri="{FF2B5EF4-FFF2-40B4-BE49-F238E27FC236}">
                  <a16:creationId xmlns:a16="http://schemas.microsoft.com/office/drawing/2014/main" id="{64D17843-96CF-2FCC-75FA-0E7AA952CF5A}"/>
                </a:ext>
              </a:extLst>
            </p:cNvPr>
            <p:cNvSpPr/>
            <p:nvPr/>
          </p:nvSpPr>
          <p:spPr>
            <a:xfrm>
              <a:off x="5887948" y="3823402"/>
              <a:ext cx="713243" cy="40614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Rechtwinkliges Dreieck 95">
              <a:extLst>
                <a:ext uri="{FF2B5EF4-FFF2-40B4-BE49-F238E27FC236}">
                  <a16:creationId xmlns:a16="http://schemas.microsoft.com/office/drawing/2014/main" id="{C8002EEC-16BC-3741-DE19-EF88B98B63F5}"/>
                </a:ext>
              </a:extLst>
            </p:cNvPr>
            <p:cNvSpPr/>
            <p:nvPr/>
          </p:nvSpPr>
          <p:spPr>
            <a:xfrm>
              <a:off x="5887948" y="3712876"/>
              <a:ext cx="235644" cy="110526"/>
            </a:xfrm>
            <a:prstGeom prst="rtTriangle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Rechtwinkliges Dreieck 96">
              <a:extLst>
                <a:ext uri="{FF2B5EF4-FFF2-40B4-BE49-F238E27FC236}">
                  <a16:creationId xmlns:a16="http://schemas.microsoft.com/office/drawing/2014/main" id="{0A93E319-8766-68E8-5BBF-67FC2A6CB07C}"/>
                </a:ext>
              </a:extLst>
            </p:cNvPr>
            <p:cNvSpPr/>
            <p:nvPr/>
          </p:nvSpPr>
          <p:spPr>
            <a:xfrm>
              <a:off x="6113388" y="3711611"/>
              <a:ext cx="235644" cy="110526"/>
            </a:xfrm>
            <a:prstGeom prst="rtTriangle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Rechtwinkliges Dreieck 97">
              <a:extLst>
                <a:ext uri="{FF2B5EF4-FFF2-40B4-BE49-F238E27FC236}">
                  <a16:creationId xmlns:a16="http://schemas.microsoft.com/office/drawing/2014/main" id="{E21C06F4-5002-4F97-F78B-E728236FFD85}"/>
                </a:ext>
              </a:extLst>
            </p:cNvPr>
            <p:cNvSpPr/>
            <p:nvPr/>
          </p:nvSpPr>
          <p:spPr>
            <a:xfrm>
              <a:off x="6358173" y="3710430"/>
              <a:ext cx="235644" cy="110526"/>
            </a:xfrm>
            <a:prstGeom prst="rtTriangle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Rechteck 98">
              <a:extLst>
                <a:ext uri="{FF2B5EF4-FFF2-40B4-BE49-F238E27FC236}">
                  <a16:creationId xmlns:a16="http://schemas.microsoft.com/office/drawing/2014/main" id="{8D07332E-7D76-66AA-BE66-62CB2998A97F}"/>
                </a:ext>
              </a:extLst>
            </p:cNvPr>
            <p:cNvSpPr/>
            <p:nvPr/>
          </p:nvSpPr>
          <p:spPr>
            <a:xfrm>
              <a:off x="6189672" y="3904594"/>
              <a:ext cx="95282" cy="12759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FA187BA8-BC8A-4015-5FB9-85572F0BB535}"/>
                </a:ext>
              </a:extLst>
            </p:cNvPr>
            <p:cNvSpPr/>
            <p:nvPr/>
          </p:nvSpPr>
          <p:spPr>
            <a:xfrm>
              <a:off x="6424736" y="3908013"/>
              <a:ext cx="95282" cy="12759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Rechteck 100">
              <a:extLst>
                <a:ext uri="{FF2B5EF4-FFF2-40B4-BE49-F238E27FC236}">
                  <a16:creationId xmlns:a16="http://schemas.microsoft.com/office/drawing/2014/main" id="{AD16F4C5-05CE-5B87-609F-3B8A7A7FEDEA}"/>
                </a:ext>
              </a:extLst>
            </p:cNvPr>
            <p:cNvSpPr/>
            <p:nvPr/>
          </p:nvSpPr>
          <p:spPr>
            <a:xfrm>
              <a:off x="5950760" y="3908088"/>
              <a:ext cx="95282" cy="12759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E649A122-856B-4379-175E-0F0781EA16F8}"/>
              </a:ext>
            </a:extLst>
          </p:cNvPr>
          <p:cNvGrpSpPr/>
          <p:nvPr/>
        </p:nvGrpSpPr>
        <p:grpSpPr>
          <a:xfrm>
            <a:off x="971410" y="3615390"/>
            <a:ext cx="866223" cy="877961"/>
            <a:chOff x="6949440" y="2644140"/>
            <a:chExt cx="2110740" cy="2094407"/>
          </a:xfrm>
          <a:effectLst>
            <a:glow rad="101600">
              <a:sysClr val="window" lastClr="FFFFFF">
                <a:alpha val="60000"/>
              </a:sysClr>
            </a:glow>
          </a:effectLst>
        </p:grpSpPr>
        <p:sp>
          <p:nvSpPr>
            <p:cNvPr id="103" name="Rechteck 102">
              <a:extLst>
                <a:ext uri="{FF2B5EF4-FFF2-40B4-BE49-F238E27FC236}">
                  <a16:creationId xmlns:a16="http://schemas.microsoft.com/office/drawing/2014/main" id="{D724C31B-82B2-F93F-ADC9-058B96D8C457}"/>
                </a:ext>
              </a:extLst>
            </p:cNvPr>
            <p:cNvSpPr/>
            <p:nvPr/>
          </p:nvSpPr>
          <p:spPr>
            <a:xfrm>
              <a:off x="6949440" y="2644140"/>
              <a:ext cx="1325880" cy="2094407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Rechteck 103">
              <a:extLst>
                <a:ext uri="{FF2B5EF4-FFF2-40B4-BE49-F238E27FC236}">
                  <a16:creationId xmlns:a16="http://schemas.microsoft.com/office/drawing/2014/main" id="{F93D037D-B479-B3D5-5178-993012129FA8}"/>
                </a:ext>
              </a:extLst>
            </p:cNvPr>
            <p:cNvSpPr/>
            <p:nvPr/>
          </p:nvSpPr>
          <p:spPr>
            <a:xfrm>
              <a:off x="8339911" y="3114071"/>
              <a:ext cx="720269" cy="1624476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Rechteck 104">
              <a:extLst>
                <a:ext uri="{FF2B5EF4-FFF2-40B4-BE49-F238E27FC236}">
                  <a16:creationId xmlns:a16="http://schemas.microsoft.com/office/drawing/2014/main" id="{F0F7093E-9268-2B21-5698-5AB4397AC3EB}"/>
                </a:ext>
              </a:extLst>
            </p:cNvPr>
            <p:cNvSpPr/>
            <p:nvPr/>
          </p:nvSpPr>
          <p:spPr>
            <a:xfrm>
              <a:off x="7078980" y="275028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Rechteck 105">
              <a:extLst>
                <a:ext uri="{FF2B5EF4-FFF2-40B4-BE49-F238E27FC236}">
                  <a16:creationId xmlns:a16="http://schemas.microsoft.com/office/drawing/2014/main" id="{3CC06158-BD11-903F-786A-479696EF72D9}"/>
                </a:ext>
              </a:extLst>
            </p:cNvPr>
            <p:cNvSpPr/>
            <p:nvPr/>
          </p:nvSpPr>
          <p:spPr>
            <a:xfrm>
              <a:off x="7454137" y="275028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Rechteck 106">
              <a:extLst>
                <a:ext uri="{FF2B5EF4-FFF2-40B4-BE49-F238E27FC236}">
                  <a16:creationId xmlns:a16="http://schemas.microsoft.com/office/drawing/2014/main" id="{CAD3FD3C-3D78-05EB-7BB4-F66722444163}"/>
                </a:ext>
              </a:extLst>
            </p:cNvPr>
            <p:cNvSpPr/>
            <p:nvPr/>
          </p:nvSpPr>
          <p:spPr>
            <a:xfrm>
              <a:off x="7829294" y="275028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Rechteck 107">
              <a:extLst>
                <a:ext uri="{FF2B5EF4-FFF2-40B4-BE49-F238E27FC236}">
                  <a16:creationId xmlns:a16="http://schemas.microsoft.com/office/drawing/2014/main" id="{5C36720B-EBDA-0F45-4C3F-5FAEF231F352}"/>
                </a:ext>
              </a:extLst>
            </p:cNvPr>
            <p:cNvSpPr/>
            <p:nvPr/>
          </p:nvSpPr>
          <p:spPr>
            <a:xfrm>
              <a:off x="7078980" y="313890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Rechteck 108">
              <a:extLst>
                <a:ext uri="{FF2B5EF4-FFF2-40B4-BE49-F238E27FC236}">
                  <a16:creationId xmlns:a16="http://schemas.microsoft.com/office/drawing/2014/main" id="{36FFFB8C-2F41-3288-BB44-3237501CC399}"/>
                </a:ext>
              </a:extLst>
            </p:cNvPr>
            <p:cNvSpPr/>
            <p:nvPr/>
          </p:nvSpPr>
          <p:spPr>
            <a:xfrm>
              <a:off x="7454137" y="313890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Rechteck 109">
              <a:extLst>
                <a:ext uri="{FF2B5EF4-FFF2-40B4-BE49-F238E27FC236}">
                  <a16:creationId xmlns:a16="http://schemas.microsoft.com/office/drawing/2014/main" id="{37AEEDF3-E599-9883-4BCA-99D93657AE16}"/>
                </a:ext>
              </a:extLst>
            </p:cNvPr>
            <p:cNvSpPr/>
            <p:nvPr/>
          </p:nvSpPr>
          <p:spPr>
            <a:xfrm>
              <a:off x="7829294" y="313890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Rechteck 110">
              <a:extLst>
                <a:ext uri="{FF2B5EF4-FFF2-40B4-BE49-F238E27FC236}">
                  <a16:creationId xmlns:a16="http://schemas.microsoft.com/office/drawing/2014/main" id="{BA7526A4-7BE0-FAD8-176C-20CEC9DD37DF}"/>
                </a:ext>
              </a:extLst>
            </p:cNvPr>
            <p:cNvSpPr/>
            <p:nvPr/>
          </p:nvSpPr>
          <p:spPr>
            <a:xfrm>
              <a:off x="7081051" y="353131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Rechteck 111">
              <a:extLst>
                <a:ext uri="{FF2B5EF4-FFF2-40B4-BE49-F238E27FC236}">
                  <a16:creationId xmlns:a16="http://schemas.microsoft.com/office/drawing/2014/main" id="{03165A47-E429-B18C-0C51-1CFAB6351FE4}"/>
                </a:ext>
              </a:extLst>
            </p:cNvPr>
            <p:cNvSpPr/>
            <p:nvPr/>
          </p:nvSpPr>
          <p:spPr>
            <a:xfrm>
              <a:off x="7456208" y="353131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Rechteck 112">
              <a:extLst>
                <a:ext uri="{FF2B5EF4-FFF2-40B4-BE49-F238E27FC236}">
                  <a16:creationId xmlns:a16="http://schemas.microsoft.com/office/drawing/2014/main" id="{2DC9F357-5AEA-61BF-2374-9500F55246FD}"/>
                </a:ext>
              </a:extLst>
            </p:cNvPr>
            <p:cNvSpPr/>
            <p:nvPr/>
          </p:nvSpPr>
          <p:spPr>
            <a:xfrm>
              <a:off x="7831365" y="353131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Rechteck 113">
              <a:extLst>
                <a:ext uri="{FF2B5EF4-FFF2-40B4-BE49-F238E27FC236}">
                  <a16:creationId xmlns:a16="http://schemas.microsoft.com/office/drawing/2014/main" id="{27E17293-4F5C-B202-134D-0E3ACD0D65DA}"/>
                </a:ext>
              </a:extLst>
            </p:cNvPr>
            <p:cNvSpPr/>
            <p:nvPr/>
          </p:nvSpPr>
          <p:spPr>
            <a:xfrm>
              <a:off x="7081051" y="391993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Rechteck 114">
              <a:extLst>
                <a:ext uri="{FF2B5EF4-FFF2-40B4-BE49-F238E27FC236}">
                  <a16:creationId xmlns:a16="http://schemas.microsoft.com/office/drawing/2014/main" id="{19B9BAF6-397E-F3F3-D78C-F63943FB5890}"/>
                </a:ext>
              </a:extLst>
            </p:cNvPr>
            <p:cNvSpPr/>
            <p:nvPr/>
          </p:nvSpPr>
          <p:spPr>
            <a:xfrm>
              <a:off x="7456208" y="391993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Rechteck 115">
              <a:extLst>
                <a:ext uri="{FF2B5EF4-FFF2-40B4-BE49-F238E27FC236}">
                  <a16:creationId xmlns:a16="http://schemas.microsoft.com/office/drawing/2014/main" id="{40C3A6EF-F2CB-BD9C-3F3B-992C15A15FEE}"/>
                </a:ext>
              </a:extLst>
            </p:cNvPr>
            <p:cNvSpPr/>
            <p:nvPr/>
          </p:nvSpPr>
          <p:spPr>
            <a:xfrm>
              <a:off x="7831365" y="391993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Rechteck 116">
              <a:extLst>
                <a:ext uri="{FF2B5EF4-FFF2-40B4-BE49-F238E27FC236}">
                  <a16:creationId xmlns:a16="http://schemas.microsoft.com/office/drawing/2014/main" id="{D73CF2EB-59F7-CB3C-46BA-5C4AF48BE9A1}"/>
                </a:ext>
              </a:extLst>
            </p:cNvPr>
            <p:cNvSpPr/>
            <p:nvPr/>
          </p:nvSpPr>
          <p:spPr>
            <a:xfrm>
              <a:off x="7356676" y="4368607"/>
              <a:ext cx="288000" cy="368621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320A78AC-EDC4-4CB1-45A4-0E3DA4FBFC83}"/>
                </a:ext>
              </a:extLst>
            </p:cNvPr>
            <p:cNvSpPr/>
            <p:nvPr/>
          </p:nvSpPr>
          <p:spPr>
            <a:xfrm>
              <a:off x="7644676" y="4367442"/>
              <a:ext cx="288000" cy="368621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Rechteck 118">
              <a:extLst>
                <a:ext uri="{FF2B5EF4-FFF2-40B4-BE49-F238E27FC236}">
                  <a16:creationId xmlns:a16="http://schemas.microsoft.com/office/drawing/2014/main" id="{0994AE9D-2C10-D5CE-9F86-D0C1BEF9BE63}"/>
                </a:ext>
              </a:extLst>
            </p:cNvPr>
            <p:cNvSpPr/>
            <p:nvPr/>
          </p:nvSpPr>
          <p:spPr>
            <a:xfrm>
              <a:off x="8339911" y="3215104"/>
              <a:ext cx="108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Rechteck 119">
              <a:extLst>
                <a:ext uri="{FF2B5EF4-FFF2-40B4-BE49-F238E27FC236}">
                  <a16:creationId xmlns:a16="http://schemas.microsoft.com/office/drawing/2014/main" id="{1407FD7D-733D-A904-409B-D29417B38AA4}"/>
                </a:ext>
              </a:extLst>
            </p:cNvPr>
            <p:cNvSpPr/>
            <p:nvPr/>
          </p:nvSpPr>
          <p:spPr>
            <a:xfrm>
              <a:off x="8339911" y="3519904"/>
              <a:ext cx="108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Rechteck 120">
              <a:extLst>
                <a:ext uri="{FF2B5EF4-FFF2-40B4-BE49-F238E27FC236}">
                  <a16:creationId xmlns:a16="http://schemas.microsoft.com/office/drawing/2014/main" id="{804D5FB5-713F-689C-DD17-3D670CF917A5}"/>
                </a:ext>
              </a:extLst>
            </p:cNvPr>
            <p:cNvSpPr/>
            <p:nvPr/>
          </p:nvSpPr>
          <p:spPr>
            <a:xfrm>
              <a:off x="8334362" y="3843739"/>
              <a:ext cx="108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Rechteck 121">
              <a:extLst>
                <a:ext uri="{FF2B5EF4-FFF2-40B4-BE49-F238E27FC236}">
                  <a16:creationId xmlns:a16="http://schemas.microsoft.com/office/drawing/2014/main" id="{FD5B96BC-2F91-EB49-1C32-612B907B5534}"/>
                </a:ext>
              </a:extLst>
            </p:cNvPr>
            <p:cNvSpPr/>
            <p:nvPr/>
          </p:nvSpPr>
          <p:spPr>
            <a:xfrm>
              <a:off x="8334362" y="4171399"/>
              <a:ext cx="108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Rechteck 122">
              <a:extLst>
                <a:ext uri="{FF2B5EF4-FFF2-40B4-BE49-F238E27FC236}">
                  <a16:creationId xmlns:a16="http://schemas.microsoft.com/office/drawing/2014/main" id="{63CF50D2-0DA5-C6B9-7713-714AD9E32CE4}"/>
                </a:ext>
              </a:extLst>
            </p:cNvPr>
            <p:cNvSpPr/>
            <p:nvPr/>
          </p:nvSpPr>
          <p:spPr>
            <a:xfrm>
              <a:off x="8650622" y="3215104"/>
              <a:ext cx="216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Rechteck 123">
              <a:extLst>
                <a:ext uri="{FF2B5EF4-FFF2-40B4-BE49-F238E27FC236}">
                  <a16:creationId xmlns:a16="http://schemas.microsoft.com/office/drawing/2014/main" id="{1481EE4D-ACF0-41A9-895A-7F5673CE5E88}"/>
                </a:ext>
              </a:extLst>
            </p:cNvPr>
            <p:cNvSpPr/>
            <p:nvPr/>
          </p:nvSpPr>
          <p:spPr>
            <a:xfrm>
              <a:off x="8650622" y="3519904"/>
              <a:ext cx="216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Rechteck 124">
              <a:extLst>
                <a:ext uri="{FF2B5EF4-FFF2-40B4-BE49-F238E27FC236}">
                  <a16:creationId xmlns:a16="http://schemas.microsoft.com/office/drawing/2014/main" id="{C3808D60-ABFC-9247-2959-FBB649A00066}"/>
                </a:ext>
              </a:extLst>
            </p:cNvPr>
            <p:cNvSpPr/>
            <p:nvPr/>
          </p:nvSpPr>
          <p:spPr>
            <a:xfrm>
              <a:off x="8652693" y="3843739"/>
              <a:ext cx="216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Rechteck 125">
              <a:extLst>
                <a:ext uri="{FF2B5EF4-FFF2-40B4-BE49-F238E27FC236}">
                  <a16:creationId xmlns:a16="http://schemas.microsoft.com/office/drawing/2014/main" id="{76522400-5036-3190-DFEA-53EC1EDE8CA3}"/>
                </a:ext>
              </a:extLst>
            </p:cNvPr>
            <p:cNvSpPr/>
            <p:nvPr/>
          </p:nvSpPr>
          <p:spPr>
            <a:xfrm>
              <a:off x="8652693" y="4171399"/>
              <a:ext cx="216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Rechteck 126">
              <a:extLst>
                <a:ext uri="{FF2B5EF4-FFF2-40B4-BE49-F238E27FC236}">
                  <a16:creationId xmlns:a16="http://schemas.microsoft.com/office/drawing/2014/main" id="{5C7BF859-50CC-5FB6-4A99-C1917FC867A1}"/>
                </a:ext>
              </a:extLst>
            </p:cNvPr>
            <p:cNvSpPr/>
            <p:nvPr/>
          </p:nvSpPr>
          <p:spPr>
            <a:xfrm>
              <a:off x="8334362" y="4472154"/>
              <a:ext cx="207498" cy="26391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28" name="Picture 2" descr="\\dl380-main\Readdata\B Energiekonzeption\8 Piktogramme und Grafiken\0 Piktogramme\Piktogramme einzeln\Erneuerbare_Energie.gif">
            <a:extLst>
              <a:ext uri="{FF2B5EF4-FFF2-40B4-BE49-F238E27FC236}">
                <a16:creationId xmlns:a16="http://schemas.microsoft.com/office/drawing/2014/main" id="{31451D91-91C2-C0C8-042C-8CEA4E10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3098" y="3460216"/>
            <a:ext cx="1012081" cy="101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3A6A8E05-E9B5-29FC-A5D0-86D5DF49F99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597" y="3499024"/>
            <a:ext cx="677810" cy="99229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30" name="Grafik 129">
            <a:extLst>
              <a:ext uri="{FF2B5EF4-FFF2-40B4-BE49-F238E27FC236}">
                <a16:creationId xmlns:a16="http://schemas.microsoft.com/office/drawing/2014/main" id="{7E0860BF-F040-40CF-F65D-AAE107B3381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573" y="3472199"/>
            <a:ext cx="677810" cy="99229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B522525F-5A99-A16F-07B3-2679F8BD3FB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5263" y="3445897"/>
            <a:ext cx="677810" cy="99229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32" name="Textplatzhalter 2">
            <a:extLst>
              <a:ext uri="{FF2B5EF4-FFF2-40B4-BE49-F238E27FC236}">
                <a16:creationId xmlns:a16="http://schemas.microsoft.com/office/drawing/2014/main" id="{65F58DBD-7F13-1427-36CC-72707E7EE80F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1638" y="4886575"/>
            <a:ext cx="11350597" cy="440402"/>
          </a:xfrm>
          <a:prstGeom prst="chevron">
            <a:avLst>
              <a:gd name="adj" fmla="val 28868"/>
            </a:avLst>
          </a:prstGeom>
          <a:solidFill>
            <a:srgbClr val="0069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4737" tIns="64737" rIns="64737" bIns="64737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NewsGoth for Porsche Com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755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90000"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Akteursbeteiligung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96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3" grpId="0" animBg="1"/>
      <p:bldP spid="84" grpId="0" animBg="1"/>
      <p:bldP spid="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D28589F-5FDE-98F0-B61D-118A0F9015BA}"/>
              </a:ext>
            </a:extLst>
          </p:cNvPr>
          <p:cNvGrpSpPr/>
          <p:nvPr/>
        </p:nvGrpSpPr>
        <p:grpSpPr>
          <a:xfrm>
            <a:off x="6388100" y="1085409"/>
            <a:ext cx="5798027" cy="5257660"/>
            <a:chOff x="6388100" y="1085409"/>
            <a:chExt cx="5798027" cy="5257660"/>
          </a:xfrm>
        </p:grpSpPr>
        <p:sp>
          <p:nvSpPr>
            <p:cNvPr id="87" name="Rechteck 86">
              <a:extLst>
                <a:ext uri="{FF2B5EF4-FFF2-40B4-BE49-F238E27FC236}">
                  <a16:creationId xmlns:a16="http://schemas.microsoft.com/office/drawing/2014/main" id="{02534B83-CB19-9DDC-D47E-004B75960D40}"/>
                </a:ext>
              </a:extLst>
            </p:cNvPr>
            <p:cNvSpPr/>
            <p:nvPr/>
          </p:nvSpPr>
          <p:spPr>
            <a:xfrm>
              <a:off x="6388100" y="1085409"/>
              <a:ext cx="5537200" cy="525766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ctr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de-DE" dirty="0"/>
            </a:p>
          </p:txBody>
        </p:sp>
        <p:pic>
          <p:nvPicPr>
            <p:cNvPr id="90" name="Grafik 89">
              <a:extLst>
                <a:ext uri="{FF2B5EF4-FFF2-40B4-BE49-F238E27FC236}">
                  <a16:creationId xmlns:a16="http://schemas.microsoft.com/office/drawing/2014/main" id="{C3A28E76-91F8-2178-C39C-F54955722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271" t="14461" b="4481"/>
            <a:stretch/>
          </p:blipFill>
          <p:spPr>
            <a:xfrm>
              <a:off x="6795813" y="4144034"/>
              <a:ext cx="3088874" cy="19214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DD9A64D8-5015-637D-66B0-96ACAF2746FB}"/>
                </a:ext>
              </a:extLst>
            </p:cNvPr>
            <p:cNvSpPr txBox="1"/>
            <p:nvPr/>
          </p:nvSpPr>
          <p:spPr>
            <a:xfrm>
              <a:off x="6612123" y="1225658"/>
              <a:ext cx="31232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de-DE" u="sng" dirty="0"/>
                <a:t>Treibhausgasermittlung</a:t>
              </a:r>
              <a:r>
                <a:rPr lang="de-DE" b="1" u="sng" dirty="0"/>
                <a:t>:</a:t>
              </a:r>
              <a:endParaRPr lang="de-DE" sz="1000" b="1" i="1" u="sng" dirty="0">
                <a:latin typeface="+mn-lt"/>
              </a:endParaRPr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7BAD6B0E-6E09-FD86-579E-A2221D341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126" t="15790" r="145" b="3212"/>
            <a:stretch/>
          </p:blipFill>
          <p:spPr>
            <a:xfrm>
              <a:off x="6795813" y="3493583"/>
              <a:ext cx="3088874" cy="19199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C5FFC957-ADDE-DBB5-6311-6292A5842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271" t="15588" b="3353"/>
            <a:stretch/>
          </p:blipFill>
          <p:spPr>
            <a:xfrm>
              <a:off x="6795813" y="2853713"/>
              <a:ext cx="3088874" cy="19214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DF0C516D-F7A1-DB61-0762-F4DF2C57C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101" t="15120" b="3414"/>
            <a:stretch/>
          </p:blipFill>
          <p:spPr>
            <a:xfrm>
              <a:off x="6795813" y="2198521"/>
              <a:ext cx="3088874" cy="19367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70F3E7AA-DF06-E85E-ECD8-A81B92184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271" t="15761" b="3180"/>
            <a:stretch/>
          </p:blipFill>
          <p:spPr>
            <a:xfrm>
              <a:off x="6795813" y="1558651"/>
              <a:ext cx="3088874" cy="19214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sp>
          <p:nvSpPr>
            <p:cNvPr id="64" name="Pfeil: nach rechts 63">
              <a:extLst>
                <a:ext uri="{FF2B5EF4-FFF2-40B4-BE49-F238E27FC236}">
                  <a16:creationId xmlns:a16="http://schemas.microsoft.com/office/drawing/2014/main" id="{8DF662A7-ED71-C57D-013A-66492270C5F2}"/>
                </a:ext>
              </a:extLst>
            </p:cNvPr>
            <p:cNvSpPr/>
            <p:nvPr/>
          </p:nvSpPr>
          <p:spPr>
            <a:xfrm rot="16200000">
              <a:off x="5118908" y="3742992"/>
              <a:ext cx="4230204" cy="342006"/>
            </a:xfrm>
            <a:prstGeom prst="rightArrow">
              <a:avLst>
                <a:gd name="adj1" fmla="val 40094"/>
                <a:gd name="adj2" fmla="val 70994"/>
              </a:avLst>
            </a:prstGeom>
            <a:gradFill>
              <a:gsLst>
                <a:gs pos="71000">
                  <a:srgbClr val="979791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1">
                    <a:lumMod val="90000"/>
                    <a:lumOff val="10000"/>
                  </a:schemeClr>
                </a:gs>
              </a:gsLst>
              <a:lin ang="0" scaled="0"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ctr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de-DE" dirty="0"/>
            </a:p>
          </p:txBody>
        </p:sp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F4E735C2-1DA5-7E4D-B7F7-935FA54DB944}"/>
                </a:ext>
              </a:extLst>
            </p:cNvPr>
            <p:cNvSpPr txBox="1"/>
            <p:nvPr/>
          </p:nvSpPr>
          <p:spPr>
            <a:xfrm>
              <a:off x="10255103" y="5373254"/>
              <a:ext cx="161086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de-DE" sz="1200" i="1" dirty="0"/>
                <a:t>Absoluter </a:t>
              </a:r>
            </a:p>
            <a:p>
              <a:r>
                <a:rPr lang="de-DE" sz="1200" i="1" dirty="0">
                  <a:latin typeface="+mn-lt"/>
                </a:rPr>
                <a:t>Energiebedarf</a:t>
              </a: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EB85EBC4-6CAA-999D-772B-5388A8F46D3E}"/>
                </a:ext>
              </a:extLst>
            </p:cNvPr>
            <p:cNvSpPr txBox="1"/>
            <p:nvPr/>
          </p:nvSpPr>
          <p:spPr>
            <a:xfrm>
              <a:off x="10255103" y="4678325"/>
              <a:ext cx="161086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de-DE" sz="1200" i="1" dirty="0"/>
                <a:t>Schornsteinfeger-Daten</a:t>
              </a:r>
              <a:endParaRPr lang="de-DE" sz="1200" i="1" dirty="0">
                <a:latin typeface="+mn-lt"/>
              </a:endParaRPr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50000636-ACA2-CAF8-0510-484DAA490476}"/>
                </a:ext>
              </a:extLst>
            </p:cNvPr>
            <p:cNvSpPr txBox="1"/>
            <p:nvPr/>
          </p:nvSpPr>
          <p:spPr>
            <a:xfrm>
              <a:off x="10255103" y="4173394"/>
              <a:ext cx="161086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de-DE" sz="1200" i="1" dirty="0">
                  <a:latin typeface="+mn-lt"/>
                </a:rPr>
                <a:t>Energieträger</a:t>
              </a:r>
            </a:p>
          </p:txBody>
        </p: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0682B6C7-6465-7CE5-2CD9-14DE1C3E71C2}"/>
                </a:ext>
              </a:extLst>
            </p:cNvPr>
            <p:cNvSpPr txBox="1"/>
            <p:nvPr/>
          </p:nvSpPr>
          <p:spPr>
            <a:xfrm>
              <a:off x="10255103" y="3418016"/>
              <a:ext cx="177179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de-DE" sz="1200" i="1" dirty="0">
                  <a:latin typeface="+mn-lt"/>
                </a:rPr>
                <a:t>Spezifische </a:t>
              </a:r>
            </a:p>
            <a:p>
              <a:r>
                <a:rPr lang="de-DE" sz="1200" i="1" dirty="0"/>
                <a:t>Emissionen</a:t>
              </a:r>
              <a:endParaRPr lang="de-DE" sz="1200" i="1" dirty="0">
                <a:latin typeface="+mn-lt"/>
              </a:endParaRP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721A9361-D9C2-9076-A0F1-A8D27CAAB12D}"/>
                </a:ext>
              </a:extLst>
            </p:cNvPr>
            <p:cNvSpPr txBox="1"/>
            <p:nvPr/>
          </p:nvSpPr>
          <p:spPr>
            <a:xfrm>
              <a:off x="10255103" y="2683621"/>
              <a:ext cx="193102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de-DE" sz="1200" i="1" dirty="0"/>
                <a:t>Absolute </a:t>
              </a:r>
            </a:p>
            <a:p>
              <a:r>
                <a:rPr lang="de-DE" sz="1200" i="1" dirty="0">
                  <a:latin typeface="+mn-lt"/>
                </a:rPr>
                <a:t>Emissionen</a:t>
              </a:r>
            </a:p>
          </p:txBody>
        </p:sp>
      </p:grpSp>
      <p:sp>
        <p:nvSpPr>
          <p:cNvPr id="4" name="Titel 3">
            <a:extLst>
              <a:ext uri="{FF2B5EF4-FFF2-40B4-BE49-F238E27FC236}">
                <a16:creationId xmlns:a16="http://schemas.microsoft.com/office/drawing/2014/main" id="{558B4DEE-37F2-C6C9-FBE5-FF78E4E56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900" dirty="0"/>
              <a:t>Bestandsanalyse</a:t>
            </a:r>
            <a:br>
              <a:rPr lang="de-DE" sz="2900" dirty="0"/>
            </a:br>
            <a:r>
              <a:rPr lang="de-DE" sz="2000" dirty="0"/>
              <a:t>Vorgehensweise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DE506A-C452-7B16-A577-F44888CD7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© EGS  .  www.egs-plan.de  .  KWP Rastatt – Infoveranstaltung  . 28.06.2023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175186-0CED-E9E4-94B7-707F15E1A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B263B3-C755-4AFB-BBE8-B71955B47865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5BB56DD-BE28-AE92-F678-13B0CF71E0A9}"/>
              </a:ext>
            </a:extLst>
          </p:cNvPr>
          <p:cNvGrpSpPr/>
          <p:nvPr/>
        </p:nvGrpSpPr>
        <p:grpSpPr>
          <a:xfrm>
            <a:off x="266700" y="1091132"/>
            <a:ext cx="5716236" cy="5257660"/>
            <a:chOff x="266700" y="1091132"/>
            <a:chExt cx="5716236" cy="5257660"/>
          </a:xfrm>
        </p:grpSpPr>
        <p:sp>
          <p:nvSpPr>
            <p:cNvPr id="86" name="Rechteck 85">
              <a:extLst>
                <a:ext uri="{FF2B5EF4-FFF2-40B4-BE49-F238E27FC236}">
                  <a16:creationId xmlns:a16="http://schemas.microsoft.com/office/drawing/2014/main" id="{A4281734-5345-2E07-3455-9503E42105C1}"/>
                </a:ext>
              </a:extLst>
            </p:cNvPr>
            <p:cNvSpPr/>
            <p:nvPr/>
          </p:nvSpPr>
          <p:spPr>
            <a:xfrm>
              <a:off x="266700" y="1091132"/>
              <a:ext cx="5537200" cy="525766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ctr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de-DE" dirty="0"/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51C41BD8-9A9F-6D10-5B8E-DA15B18073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1271" t="13629" b="5313"/>
            <a:stretch/>
          </p:blipFill>
          <p:spPr>
            <a:xfrm>
              <a:off x="582878" y="4144034"/>
              <a:ext cx="3088874" cy="19214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179DF87E-920D-F6C9-D2FE-F68285CA0E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1271" t="14775" b="4166"/>
            <a:stretch/>
          </p:blipFill>
          <p:spPr>
            <a:xfrm>
              <a:off x="582878" y="3493583"/>
              <a:ext cx="3088874" cy="19214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4C5DC48E-CE8D-EEE2-1947-9C441BC9B246}"/>
                </a:ext>
              </a:extLst>
            </p:cNvPr>
            <p:cNvSpPr txBox="1"/>
            <p:nvPr/>
          </p:nvSpPr>
          <p:spPr>
            <a:xfrm>
              <a:off x="582877" y="1225658"/>
              <a:ext cx="31232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de-DE" u="sng" dirty="0"/>
                <a:t>Wärmebedarfsermittlung</a:t>
              </a:r>
              <a:r>
                <a:rPr lang="de-DE" b="1" u="sng" dirty="0"/>
                <a:t>:</a:t>
              </a:r>
              <a:endParaRPr lang="de-DE" sz="1000" b="1" i="1" u="sng" dirty="0">
                <a:latin typeface="+mn-lt"/>
              </a:endParaRPr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0A5755B5-AA29-F177-E495-928CEA5B3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1271" t="16358" b="2583"/>
            <a:stretch/>
          </p:blipFill>
          <p:spPr>
            <a:xfrm>
              <a:off x="582878" y="2853713"/>
              <a:ext cx="3088874" cy="19214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30321108-C86C-1C89-A520-516460BB6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1001" t="16123" r="270" b="2820"/>
            <a:stretch/>
          </p:blipFill>
          <p:spPr>
            <a:xfrm>
              <a:off x="582878" y="2213841"/>
              <a:ext cx="3088874" cy="19214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B1283F06-2E6C-8ABF-8280-B51B1F9F4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271" t="14461" b="4481"/>
            <a:stretch/>
          </p:blipFill>
          <p:spPr>
            <a:xfrm>
              <a:off x="582878" y="1558650"/>
              <a:ext cx="3088874" cy="19214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sp>
          <p:nvSpPr>
            <p:cNvPr id="63" name="Pfeil: nach rechts 62">
              <a:extLst>
                <a:ext uri="{FF2B5EF4-FFF2-40B4-BE49-F238E27FC236}">
                  <a16:creationId xmlns:a16="http://schemas.microsoft.com/office/drawing/2014/main" id="{E3E18E8F-5BCC-6AA4-964B-A47A5F43572F}"/>
                </a:ext>
              </a:extLst>
            </p:cNvPr>
            <p:cNvSpPr/>
            <p:nvPr/>
          </p:nvSpPr>
          <p:spPr>
            <a:xfrm rot="16200000">
              <a:off x="-1085923" y="3742993"/>
              <a:ext cx="4230203" cy="342006"/>
            </a:xfrm>
            <a:prstGeom prst="rightArrow">
              <a:avLst>
                <a:gd name="adj1" fmla="val 40094"/>
                <a:gd name="adj2" fmla="val 70994"/>
              </a:avLst>
            </a:prstGeom>
            <a:gradFill>
              <a:gsLst>
                <a:gs pos="71000">
                  <a:srgbClr val="979791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1">
                    <a:lumMod val="90000"/>
                    <a:lumOff val="10000"/>
                  </a:schemeClr>
                </a:gs>
              </a:gsLst>
              <a:lin ang="0" scaled="0"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ctr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de-DE" dirty="0"/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E5F5E931-C9EF-B52D-5156-389BBE1F0094}"/>
                </a:ext>
              </a:extLst>
            </p:cNvPr>
            <p:cNvSpPr txBox="1"/>
            <p:nvPr/>
          </p:nvSpPr>
          <p:spPr>
            <a:xfrm>
              <a:off x="4006538" y="5373254"/>
              <a:ext cx="197639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de-DE" sz="1200" i="1" dirty="0">
                  <a:latin typeface="+mn-lt"/>
                </a:rPr>
                <a:t>Verbrauchsdaten Energieversorger</a:t>
              </a:r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145535E4-2088-D29D-3BAB-DF5D74B15CDD}"/>
                </a:ext>
              </a:extLst>
            </p:cNvPr>
            <p:cNvSpPr txBox="1"/>
            <p:nvPr/>
          </p:nvSpPr>
          <p:spPr>
            <a:xfrm>
              <a:off x="4006538" y="4678325"/>
              <a:ext cx="197639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de-DE" sz="1200" i="1" dirty="0">
                  <a:latin typeface="+mn-lt"/>
                </a:rPr>
                <a:t>Berechnung der Gebäudegeometrie</a:t>
              </a: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EAF5E3A4-8B72-2A07-A069-DE124C425E42}"/>
                </a:ext>
              </a:extLst>
            </p:cNvPr>
            <p:cNvSpPr txBox="1"/>
            <p:nvPr/>
          </p:nvSpPr>
          <p:spPr>
            <a:xfrm>
              <a:off x="4006538" y="4173394"/>
              <a:ext cx="19763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de-DE" sz="1200" i="1" dirty="0"/>
                <a:t>Gebäudenutzung</a:t>
              </a:r>
              <a:endParaRPr lang="de-DE" sz="1200" i="1" dirty="0">
                <a:latin typeface="+mn-lt"/>
              </a:endParaRP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F97434E9-B3C6-AC78-45A8-12AA02BB62B7}"/>
                </a:ext>
              </a:extLst>
            </p:cNvPr>
            <p:cNvSpPr txBox="1"/>
            <p:nvPr/>
          </p:nvSpPr>
          <p:spPr>
            <a:xfrm>
              <a:off x="4006538" y="3433362"/>
              <a:ext cx="1976398" cy="4309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de-DE" sz="1200" i="1" dirty="0">
                  <a:latin typeface="+mn-lt"/>
                </a:rPr>
                <a:t>Spezifischer Energiebedarf</a:t>
              </a:r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1472FBC0-EE44-C305-C7AE-2E4131BB3E5F}"/>
                </a:ext>
              </a:extLst>
            </p:cNvPr>
            <p:cNvSpPr txBox="1"/>
            <p:nvPr/>
          </p:nvSpPr>
          <p:spPr>
            <a:xfrm>
              <a:off x="4006538" y="2683621"/>
              <a:ext cx="197639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de-DE" sz="1200" i="1" dirty="0"/>
                <a:t>Absoluter </a:t>
              </a:r>
            </a:p>
            <a:p>
              <a:r>
                <a:rPr lang="de-DE" sz="1200" i="1" dirty="0">
                  <a:latin typeface="+mn-lt"/>
                </a:rPr>
                <a:t>Energiebedarf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983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C1FF573F-57C4-47F4-B6DA-4C321826A5D9}"/>
              </a:ext>
            </a:extLst>
          </p:cNvPr>
          <p:cNvSpPr/>
          <p:nvPr/>
        </p:nvSpPr>
        <p:spPr>
          <a:xfrm>
            <a:off x="237177" y="1879282"/>
            <a:ext cx="5736904" cy="453080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4"/>
          <a:srcRect t="22337" b="16754"/>
          <a:stretch/>
        </p:blipFill>
        <p:spPr>
          <a:xfrm>
            <a:off x="344525" y="2857291"/>
            <a:ext cx="5273313" cy="3476834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02E2BF0D-DB32-40F7-901B-D67D257C5AAC}"/>
              </a:ext>
            </a:extLst>
          </p:cNvPr>
          <p:cNvSpPr/>
          <p:nvPr/>
        </p:nvSpPr>
        <p:spPr>
          <a:xfrm>
            <a:off x="6217921" y="1879282"/>
            <a:ext cx="5736904" cy="453080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9" name="Diagramm 18">
            <a:extLst>
              <a:ext uri="{FF2B5EF4-FFF2-40B4-BE49-F238E27FC236}">
                <a16:creationId xmlns:a16="http://schemas.microsoft.com/office/drawing/2014/main" id="{377D7E4C-E756-4E31-A3A4-129286CE08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356516"/>
              </p:ext>
            </p:extLst>
          </p:nvPr>
        </p:nvGraphicFramePr>
        <p:xfrm>
          <a:off x="6217921" y="1947578"/>
          <a:ext cx="5760000" cy="4319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6076C2-3FAF-4D95-90E4-E7D6DAE9A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Bestandsanalyse</a:t>
            </a:r>
            <a:br>
              <a:rPr lang="de-DE" dirty="0"/>
            </a:br>
            <a:r>
              <a:rPr lang="de-DE" sz="2200" b="0" dirty="0"/>
              <a:t>Überblick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BAF96C0-74D0-4338-9518-AF27B997B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© EGS  .  www.egs-plan.de  .  KWP Rastatt – Infoveranstaltung  . 28.06.2023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5AB884-7244-40F8-99AB-1D7B0B0995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021877-68E2-4E46-B8FF-898E21A3690B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6C2962D-949A-459E-9538-A156D76F5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147" y="1899643"/>
            <a:ext cx="2019048" cy="1838095"/>
          </a:xfrm>
          <a:prstGeom prst="rect">
            <a:avLst/>
          </a:prstGeom>
        </p:spPr>
      </p:pic>
      <p:pic>
        <p:nvPicPr>
          <p:cNvPr id="10" name="Grafik 9" descr="Blaupause Silhouette">
            <a:extLst>
              <a:ext uri="{FF2B5EF4-FFF2-40B4-BE49-F238E27FC236}">
                <a16:creationId xmlns:a16="http://schemas.microsoft.com/office/drawing/2014/main" id="{0A093F9C-1145-428D-8AC9-CF76D7EF5C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6512" y="1115143"/>
            <a:ext cx="577525" cy="57752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8D946F9-8B93-492B-B303-C4B94815C8C8}"/>
              </a:ext>
            </a:extLst>
          </p:cNvPr>
          <p:cNvSpPr txBox="1"/>
          <p:nvPr/>
        </p:nvSpPr>
        <p:spPr>
          <a:xfrm>
            <a:off x="1054037" y="1250016"/>
            <a:ext cx="4434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Gebäude, Energieinfrastruktur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FD6310B-ADE3-49A7-98C4-5C32FCC2F243}"/>
              </a:ext>
            </a:extLst>
          </p:cNvPr>
          <p:cNvSpPr txBox="1"/>
          <p:nvPr/>
        </p:nvSpPr>
        <p:spPr>
          <a:xfrm>
            <a:off x="454346" y="1945767"/>
            <a:ext cx="3424801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/>
              <a:t>Gebäude: 		20.750</a:t>
            </a:r>
          </a:p>
          <a:p>
            <a:r>
              <a:rPr lang="de-DE" sz="1400" b="1" dirty="0"/>
              <a:t>Fläche BGF:	8.175.000 m²</a:t>
            </a:r>
          </a:p>
          <a:p>
            <a:r>
              <a:rPr lang="de-DE" sz="1400" b="1" dirty="0"/>
              <a:t>Cluster gesamt:	153</a:t>
            </a:r>
          </a:p>
          <a:p>
            <a:r>
              <a:rPr lang="de-DE" sz="1400" b="1" dirty="0"/>
              <a:t>Gasnetz:		300 km</a:t>
            </a:r>
          </a:p>
          <a:p>
            <a:r>
              <a:rPr lang="de-DE" sz="1400" b="1" dirty="0"/>
              <a:t>Wärmenetz:	25 km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2AA2A37-FBBF-4D0F-A11B-8F942D4CECD5}"/>
              </a:ext>
            </a:extLst>
          </p:cNvPr>
          <p:cNvSpPr txBox="1"/>
          <p:nvPr/>
        </p:nvSpPr>
        <p:spPr>
          <a:xfrm>
            <a:off x="7173662" y="1250016"/>
            <a:ext cx="4434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Endenergiebedarf Wärme</a:t>
            </a:r>
          </a:p>
        </p:txBody>
      </p:sp>
      <p:pic>
        <p:nvPicPr>
          <p:cNvPr id="17" name="Picture 5" descr="\\dl380-main\Readdata\B Energiekonzeption\8 Piktogramme und Grafiken\0 Piktogramme\Piktogramme einzeln\Wärme.gif">
            <a:extLst>
              <a:ext uri="{FF2B5EF4-FFF2-40B4-BE49-F238E27FC236}">
                <a16:creationId xmlns:a16="http://schemas.microsoft.com/office/drawing/2014/main" id="{B3E57E0E-8EF5-4304-B790-576A07C5E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47" y="1138411"/>
            <a:ext cx="530986" cy="53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D2C0C30-B569-4939-99B5-FF36B61BD5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5398" y="1000338"/>
            <a:ext cx="2208683" cy="849207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9C31F5E8-DCA1-4F9A-BCB8-C986F1AFF30D}"/>
              </a:ext>
            </a:extLst>
          </p:cNvPr>
          <p:cNvSpPr txBox="1"/>
          <p:nvPr/>
        </p:nvSpPr>
        <p:spPr>
          <a:xfrm>
            <a:off x="7173662" y="2175289"/>
            <a:ext cx="4320505" cy="7463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100" b="1" dirty="0"/>
              <a:t>Kennwerte (2019)	</a:t>
            </a:r>
          </a:p>
          <a:p>
            <a:r>
              <a:rPr lang="de-DE" sz="1050" dirty="0"/>
              <a:t>Wärmebedarf pro EW	    14,5 MWh/EW</a:t>
            </a:r>
          </a:p>
          <a:p>
            <a:r>
              <a:rPr lang="de-DE" sz="1050" dirty="0"/>
              <a:t>CO2-Emissionen pro EW	    3,4 t/EW (ges. 173.000 tCO2-äq)</a:t>
            </a:r>
          </a:p>
          <a:p>
            <a:r>
              <a:rPr lang="de-DE" sz="1050" dirty="0"/>
              <a:t>Wärmebedarf pro m² Wohnen   133 kWh/m²</a:t>
            </a:r>
          </a:p>
        </p:txBody>
      </p:sp>
      <p:cxnSp>
        <p:nvCxnSpPr>
          <p:cNvPr id="5" name="Gerade Verbindung 19">
            <a:extLst>
              <a:ext uri="{FF2B5EF4-FFF2-40B4-BE49-F238E27FC236}">
                <a16:creationId xmlns:a16="http://schemas.microsoft.com/office/drawing/2014/main" id="{4C073F14-CF56-997F-46BA-93E8F7460226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 bwMode="auto">
          <a:xfrm flipV="1">
            <a:off x="11375815" y="2318486"/>
            <a:ext cx="0" cy="2459141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Gleichschenkliges Dreieck 45">
            <a:extLst>
              <a:ext uri="{FF2B5EF4-FFF2-40B4-BE49-F238E27FC236}">
                <a16:creationId xmlns:a16="http://schemas.microsoft.com/office/drawing/2014/main" id="{3C89B9D4-177A-D5B5-2EDA-69EFF5320196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11188745" y="3464942"/>
            <a:ext cx="406800" cy="204043"/>
          </a:xfrm>
          <a:prstGeom prst="triangle">
            <a:avLst>
              <a:gd name="adj" fmla="val 50000"/>
            </a:avLst>
          </a:prstGeom>
          <a:solidFill>
            <a:srgbClr val="00699B"/>
          </a:solidFill>
          <a:ln w="38100" algn="ctr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86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F33B3C8-41D5-0B62-6FF9-F95422D72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75" t="23093" r="31899" b="3500"/>
          <a:stretch/>
        </p:blipFill>
        <p:spPr>
          <a:xfrm>
            <a:off x="123830" y="1032289"/>
            <a:ext cx="7434730" cy="54137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36EFDB-F29E-4631-8DA8-1B64B36E2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4213225" algn="l"/>
              </a:tabLst>
            </a:pPr>
            <a:r>
              <a:rPr lang="de-DE" dirty="0"/>
              <a:t>Bestandsanalyse</a:t>
            </a:r>
            <a:br>
              <a:rPr lang="de-DE" dirty="0"/>
            </a:br>
            <a:r>
              <a:rPr lang="de-DE" sz="2200" b="0" dirty="0">
                <a:solidFill>
                  <a:srgbClr val="C00000"/>
                </a:solidFill>
              </a:rPr>
              <a:t>Energie- und THG-Bilanz im Bereich Wärme</a:t>
            </a:r>
            <a:endParaRPr lang="de-DE" b="0" dirty="0">
              <a:solidFill>
                <a:srgbClr val="C00000"/>
              </a:solidFill>
            </a:endParaRPr>
          </a:p>
        </p:txBody>
      </p:sp>
      <p:pic>
        <p:nvPicPr>
          <p:cNvPr id="11" name="Picture 5" descr="\\dl380-main\Readdata\B Energiekonzeption\8 Piktogramme und Grafiken\0 Piktogramme\Piktogramme einzeln\Wärme.gif">
            <a:extLst>
              <a:ext uri="{FF2B5EF4-FFF2-40B4-BE49-F238E27FC236}">
                <a16:creationId xmlns:a16="http://schemas.microsoft.com/office/drawing/2014/main" id="{879B3494-2510-4B08-8C8E-E9298FFB4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950" y="1032290"/>
            <a:ext cx="530986" cy="53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F37E6CAC-974E-4522-990C-72762FDAF305}"/>
              </a:ext>
            </a:extLst>
          </p:cNvPr>
          <p:cNvSpPr txBox="1"/>
          <p:nvPr/>
        </p:nvSpPr>
        <p:spPr>
          <a:xfrm>
            <a:off x="8309184" y="1034097"/>
            <a:ext cx="5965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Endenergie und THG-Emissionen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22" name="Tabelle 16">
            <a:extLst>
              <a:ext uri="{FF2B5EF4-FFF2-40B4-BE49-F238E27FC236}">
                <a16:creationId xmlns:a16="http://schemas.microsoft.com/office/drawing/2014/main" id="{4613C2C2-08CC-4384-A9E4-BD7C7AA97DB3}"/>
              </a:ext>
            </a:extLst>
          </p:cNvPr>
          <p:cNvGraphicFramePr>
            <a:graphicFrameLocks noGrp="1"/>
          </p:cNvGraphicFramePr>
          <p:nvPr/>
        </p:nvGraphicFramePr>
        <p:xfrm>
          <a:off x="7771950" y="1705418"/>
          <a:ext cx="4204701" cy="7173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872450">
                  <a:extLst>
                    <a:ext uri="{9D8B030D-6E8A-4147-A177-3AD203B41FA5}">
                      <a16:colId xmlns:a16="http://schemas.microsoft.com/office/drawing/2014/main" val="3668229457"/>
                    </a:ext>
                  </a:extLst>
                </a:gridCol>
                <a:gridCol w="1332251">
                  <a:extLst>
                    <a:ext uri="{9D8B030D-6E8A-4147-A177-3AD203B41FA5}">
                      <a16:colId xmlns:a16="http://schemas.microsoft.com/office/drawing/2014/main" val="3293075033"/>
                    </a:ext>
                  </a:extLst>
                </a:gridCol>
              </a:tblGrid>
              <a:tr h="161799">
                <a:tc>
                  <a:txBody>
                    <a:bodyPr/>
                    <a:lstStyle/>
                    <a:p>
                      <a:endParaRPr lang="de-DE" sz="1400" dirty="0">
                        <a:latin typeface="+mn-lt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+mn-lt"/>
                        </a:rPr>
                        <a:t>2019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076807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b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Endenergiebedarf Wärme </a:t>
                      </a:r>
                      <a:r>
                        <a:rPr lang="de-DE" sz="1400" b="0" u="none" strike="noStrike" baseline="0" dirty="0" err="1">
                          <a:solidFill>
                            <a:srgbClr val="000000"/>
                          </a:solidFill>
                          <a:latin typeface="+mn-lt"/>
                        </a:rPr>
                        <a:t>GWh</a:t>
                      </a:r>
                      <a:endParaRPr lang="de-DE" sz="1400" dirty="0">
                        <a:latin typeface="+mn-lt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5677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+mn-lt"/>
                        </a:rPr>
                        <a:t>Treibhausgasemissionen tCO</a:t>
                      </a:r>
                      <a:r>
                        <a:rPr lang="de-DE" sz="1400" baseline="-25000" dirty="0">
                          <a:latin typeface="+mn-lt"/>
                        </a:rPr>
                        <a:t>2Äq.</a:t>
                      </a:r>
                      <a:endParaRPr lang="de-DE" sz="1400" dirty="0">
                        <a:latin typeface="+mn-lt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173.000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91390625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9AA5F5-E545-2A01-32A6-F4184F18C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  <a:ln w="3175" cap="flat" cmpd="sng" algn="ctr">
            <a:solidFill>
              <a:schemeClr val="tx1">
                <a:lumMod val="10000"/>
                <a:lumOff val="90000"/>
              </a:schemeClr>
            </a:solidFill>
            <a:prstDash val="solid"/>
            <a:miter lim="800000"/>
          </a:ln>
        </p:spPr>
        <p:txBody>
          <a:bodyPr vert="horz" wrap="none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b="0" kern="1200">
                <a:solidFill>
                  <a:schemeClr val="tx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B263B3-C755-4AFB-BBE8-B71955B47865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3D920D0-8E5D-A876-7F65-189E22082350}"/>
              </a:ext>
            </a:extLst>
          </p:cNvPr>
          <p:cNvSpPr txBox="1"/>
          <p:nvPr/>
        </p:nvSpPr>
        <p:spPr>
          <a:xfrm>
            <a:off x="7680430" y="6214259"/>
            <a:ext cx="4387740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indent="0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sz="1100" dirty="0"/>
              <a:t>Preisannahme 07/2022: Erdgas 100 €/MWh, Heizöl 125 €/MWh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E01F441-92F4-39DA-D185-C66888CF712C}"/>
              </a:ext>
            </a:extLst>
          </p:cNvPr>
          <p:cNvSpPr txBox="1"/>
          <p:nvPr/>
        </p:nvSpPr>
        <p:spPr>
          <a:xfrm>
            <a:off x="8660720" y="4902846"/>
            <a:ext cx="2977488" cy="936427"/>
          </a:xfrm>
          <a:prstGeom prst="roundRect">
            <a:avLst/>
          </a:prstGeom>
          <a:solidFill>
            <a:srgbClr val="00699B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indent="0">
              <a:spcBef>
                <a:spcPts val="600"/>
              </a:spcBef>
              <a:buClr>
                <a:srgbClr val="B2B2B2"/>
              </a:buClr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algn="ctr">
              <a:spcBef>
                <a:spcPts val="300"/>
              </a:spcBef>
            </a:pPr>
            <a:r>
              <a:rPr lang="de-DE" dirty="0"/>
              <a:t>Abfluss Finanzmittel</a:t>
            </a:r>
          </a:p>
          <a:p>
            <a:pPr algn="ctr">
              <a:spcBef>
                <a:spcPts val="300"/>
              </a:spcBef>
            </a:pPr>
            <a:r>
              <a:rPr lang="de-DE" sz="1600" dirty="0"/>
              <a:t>71.750.000 €/a</a:t>
            </a:r>
          </a:p>
          <a:p>
            <a:pPr algn="ctr">
              <a:spcBef>
                <a:spcPts val="300"/>
              </a:spcBef>
            </a:pPr>
            <a:r>
              <a:rPr lang="de-DE" b="0" dirty="0"/>
              <a:t>(1.450 €/(EW*a))</a:t>
            </a:r>
          </a:p>
        </p:txBody>
      </p:sp>
      <p:graphicFrame>
        <p:nvGraphicFramePr>
          <p:cNvPr id="17" name="Tabelle 22">
            <a:extLst>
              <a:ext uri="{FF2B5EF4-FFF2-40B4-BE49-F238E27FC236}">
                <a16:creationId xmlns:a16="http://schemas.microsoft.com/office/drawing/2014/main" id="{5239A841-8128-60AE-4747-918841407251}"/>
              </a:ext>
            </a:extLst>
          </p:cNvPr>
          <p:cNvGraphicFramePr>
            <a:graphicFrameLocks noGrp="1"/>
          </p:cNvGraphicFramePr>
          <p:nvPr/>
        </p:nvGraphicFramePr>
        <p:xfrm>
          <a:off x="7771950" y="3160713"/>
          <a:ext cx="3866258" cy="90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8753">
                  <a:extLst>
                    <a:ext uri="{9D8B030D-6E8A-4147-A177-3AD203B41FA5}">
                      <a16:colId xmlns:a16="http://schemas.microsoft.com/office/drawing/2014/main" val="3519839929"/>
                    </a:ext>
                  </a:extLst>
                </a:gridCol>
                <a:gridCol w="1110600">
                  <a:extLst>
                    <a:ext uri="{9D8B030D-6E8A-4147-A177-3AD203B41FA5}">
                      <a16:colId xmlns:a16="http://schemas.microsoft.com/office/drawing/2014/main" val="161579117"/>
                    </a:ext>
                  </a:extLst>
                </a:gridCol>
                <a:gridCol w="1466905">
                  <a:extLst>
                    <a:ext uri="{9D8B030D-6E8A-4147-A177-3AD203B41FA5}">
                      <a16:colId xmlns:a16="http://schemas.microsoft.com/office/drawing/2014/main" val="1403223739"/>
                    </a:ext>
                  </a:extLst>
                </a:gridCol>
              </a:tblGrid>
              <a:tr h="300000">
                <a:tc>
                  <a:txBody>
                    <a:bodyPr/>
                    <a:lstStyle/>
                    <a:p>
                      <a:r>
                        <a:rPr lang="de-DE" sz="1200" dirty="0"/>
                        <a:t>davon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GWh/a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t CO2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51232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r>
                        <a:rPr lang="de-DE" sz="1200" dirty="0"/>
                        <a:t>Erdgas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615 </a:t>
                      </a:r>
                      <a:r>
                        <a:rPr lang="de-DE" sz="1050" dirty="0"/>
                        <a:t>(84 %)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143.000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49817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r>
                        <a:rPr lang="de-DE" sz="1200" dirty="0"/>
                        <a:t>Heizöl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82 </a:t>
                      </a:r>
                      <a:r>
                        <a:rPr lang="de-DE" sz="1050" dirty="0"/>
                        <a:t>(11 %)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25.500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270052"/>
                  </a:ext>
                </a:extLst>
              </a:tr>
            </a:tbl>
          </a:graphicData>
        </a:graphic>
      </p:graphicFrame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00E9674-E067-3930-1442-96178C9F5350}"/>
              </a:ext>
            </a:extLst>
          </p:cNvPr>
          <p:cNvGrpSpPr/>
          <p:nvPr/>
        </p:nvGrpSpPr>
        <p:grpSpPr>
          <a:xfrm>
            <a:off x="7680430" y="4922703"/>
            <a:ext cx="803531" cy="851357"/>
            <a:chOff x="7673230" y="4533382"/>
            <a:chExt cx="626400" cy="626400"/>
          </a:xfrm>
        </p:grpSpPr>
        <p:pic>
          <p:nvPicPr>
            <p:cNvPr id="3" name="Grafik 2" descr="Fliegendes Geld Silhouette">
              <a:extLst>
                <a:ext uri="{FF2B5EF4-FFF2-40B4-BE49-F238E27FC236}">
                  <a16:creationId xmlns:a16="http://schemas.microsoft.com/office/drawing/2014/main" id="{814C9EE2-7A48-0CE7-2EE1-19818A1E9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80430" y="4540582"/>
              <a:ext cx="612000" cy="612000"/>
            </a:xfrm>
            <a:prstGeom prst="rect">
              <a:avLst/>
            </a:prstGeom>
          </p:spPr>
        </p:pic>
        <p:sp>
          <p:nvSpPr>
            <p:cNvPr id="10" name="Abgerundetes Rechteck 44">
              <a:extLst>
                <a:ext uri="{FF2B5EF4-FFF2-40B4-BE49-F238E27FC236}">
                  <a16:creationId xmlns:a16="http://schemas.microsoft.com/office/drawing/2014/main" id="{B0A1B074-80C3-9365-0BEB-AA4FECE0596C}"/>
                </a:ext>
              </a:extLst>
            </p:cNvPr>
            <p:cNvSpPr/>
            <p:nvPr/>
          </p:nvSpPr>
          <p:spPr>
            <a:xfrm>
              <a:off x="7673230" y="4533382"/>
              <a:ext cx="626400" cy="626400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E4B51763-02A7-3B86-674C-1CA8D6B1AE7D}"/>
              </a:ext>
            </a:extLst>
          </p:cNvPr>
          <p:cNvSpPr txBox="1"/>
          <p:nvPr/>
        </p:nvSpPr>
        <p:spPr>
          <a:xfrm>
            <a:off x="10091854" y="4039247"/>
            <a:ext cx="154599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sz="1200" b="1" dirty="0"/>
              <a:t>~ 168.500 tCO</a:t>
            </a:r>
            <a:r>
              <a:rPr lang="de-DE" sz="1200" b="1" baseline="-25000" dirty="0"/>
              <a:t>2</a:t>
            </a:r>
            <a:r>
              <a:rPr lang="de-DE" sz="1200" b="1" dirty="0"/>
              <a:t>/a</a:t>
            </a:r>
          </a:p>
          <a:p>
            <a:pPr marL="0" indent="0" algn="ctr">
              <a:buClr>
                <a:srgbClr val="B2B2B2"/>
              </a:buClr>
              <a:buFont typeface="Arial" panose="020B0604020202020204" pitchFamily="34" charset="0"/>
              <a:buNone/>
            </a:pPr>
            <a:r>
              <a:rPr lang="de-DE" sz="1200" dirty="0"/>
              <a:t>(3,4 t/EW)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41C77AA-19B0-A600-FE5B-A77B656FA4A2}"/>
              </a:ext>
            </a:extLst>
          </p:cNvPr>
          <p:cNvGrpSpPr/>
          <p:nvPr/>
        </p:nvGrpSpPr>
        <p:grpSpPr>
          <a:xfrm>
            <a:off x="123830" y="5764275"/>
            <a:ext cx="2576512" cy="683842"/>
            <a:chOff x="442913" y="5821069"/>
            <a:chExt cx="2576512" cy="683842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B42514FE-28E0-497D-E1FE-CB9FC7689B53}"/>
                </a:ext>
              </a:extLst>
            </p:cNvPr>
            <p:cNvSpPr/>
            <p:nvPr/>
          </p:nvSpPr>
          <p:spPr>
            <a:xfrm>
              <a:off x="442913" y="5821069"/>
              <a:ext cx="2576512" cy="6838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ctr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de-DE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3EA0779-6395-2E45-6F9E-695B7C54C39E}"/>
                </a:ext>
              </a:extLst>
            </p:cNvPr>
            <p:cNvSpPr txBox="1"/>
            <p:nvPr/>
          </p:nvSpPr>
          <p:spPr>
            <a:xfrm>
              <a:off x="553432" y="6213484"/>
              <a:ext cx="236801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100" dirty="0"/>
                <a:t>Gering	                    Hoch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E007B328-5F27-F996-AD69-63E74B6880FA}"/>
                </a:ext>
              </a:extLst>
            </p:cNvPr>
            <p:cNvSpPr txBox="1"/>
            <p:nvPr/>
          </p:nvSpPr>
          <p:spPr>
            <a:xfrm>
              <a:off x="553432" y="5821069"/>
              <a:ext cx="236801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100" dirty="0"/>
                <a:t>Endenergieverbrauch 2019</a:t>
              </a:r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C5C3ACA8-C46A-7518-EF85-FCB3B0EEA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V="1">
              <a:off x="553432" y="6067152"/>
              <a:ext cx="2368018" cy="146331"/>
            </a:xfrm>
            <a:prstGeom prst="rect">
              <a:avLst/>
            </a:prstGeom>
          </p:spPr>
        </p:pic>
      </p:grp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594FCFB1-10A6-A0B6-5CAA-93B46DA92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504911"/>
            <a:ext cx="10859717" cy="353089"/>
          </a:xfrm>
        </p:spPr>
        <p:txBody>
          <a:bodyPr/>
          <a:lstStyle/>
          <a:p>
            <a:r>
              <a:rPr lang="de-DE"/>
              <a:t>© EGS  .  www.egs-plan.de  .  KWP Rastatt – Infoveranstaltung  . 28.06.2023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8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7C9F73E-F55D-4941-AA0D-BBB66813E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und Mehrwert der kommunalen Wärmeplanung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7286792-7D28-F260-9D8A-8B56BF46D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© EGS  .  www.egs-plan.de  .  KWP Rastatt – Infoveranstaltung  . 28.06.2023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D1D8EA-AD2E-66BE-2449-A03ED493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B263B3-C755-4AFB-BBE8-B71955B47865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5C9259C-7CCA-7B75-B20D-26BBE605CA5A}"/>
              </a:ext>
            </a:extLst>
          </p:cNvPr>
          <p:cNvSpPr txBox="1"/>
          <p:nvPr/>
        </p:nvSpPr>
        <p:spPr>
          <a:xfrm>
            <a:off x="3267794" y="4284743"/>
            <a:ext cx="4474790" cy="1549360"/>
          </a:xfrm>
          <a:prstGeom prst="roundRect">
            <a:avLst/>
          </a:prstGeom>
          <a:solidFill>
            <a:srgbClr val="00699B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B2B2B2"/>
              </a:buClr>
            </a:pPr>
            <a:r>
              <a:rPr lang="de-DE" sz="1400" b="1" dirty="0">
                <a:solidFill>
                  <a:schemeClr val="bg1"/>
                </a:solidFill>
              </a:rPr>
              <a:t>Nutzen/ Informationsgewinn</a:t>
            </a:r>
          </a:p>
          <a:p>
            <a:pPr marL="285750" indent="-285750">
              <a:spcBef>
                <a:spcPts val="600"/>
              </a:spcBef>
              <a:buClr>
                <a:srgbClr val="B2B2B2"/>
              </a:buClr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chemeClr val="bg1"/>
                </a:solidFill>
              </a:rPr>
              <a:t>Welche Einsparpotenziale existieren?</a:t>
            </a:r>
          </a:p>
          <a:p>
            <a:pPr marL="285750" indent="-285750">
              <a:spcBef>
                <a:spcPts val="600"/>
              </a:spcBef>
              <a:buClr>
                <a:srgbClr val="B2B2B2"/>
              </a:buClr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chemeClr val="bg1"/>
                </a:solidFill>
              </a:rPr>
              <a:t>Räumliche Analyse der erneuerbaren Energien je Cluster</a:t>
            </a:r>
          </a:p>
          <a:p>
            <a:pPr marL="285750" indent="-285750">
              <a:spcBef>
                <a:spcPts val="600"/>
              </a:spcBef>
              <a:buClr>
                <a:srgbClr val="B2B2B2"/>
              </a:buClr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chemeClr val="bg1"/>
                </a:solidFill>
              </a:rPr>
              <a:t>Mögliche Anteile zur Wärmedeckung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5F912A7-FC76-7639-6419-24A921C40C3C}"/>
              </a:ext>
            </a:extLst>
          </p:cNvPr>
          <p:cNvGrpSpPr/>
          <p:nvPr/>
        </p:nvGrpSpPr>
        <p:grpSpPr>
          <a:xfrm>
            <a:off x="399764" y="1870947"/>
            <a:ext cx="11392472" cy="1023755"/>
            <a:chOff x="176213" y="3300491"/>
            <a:chExt cx="8568089" cy="751324"/>
          </a:xfrm>
          <a:solidFill>
            <a:srgbClr val="00699B"/>
          </a:solidFill>
        </p:grpSpPr>
        <p:sp>
          <p:nvSpPr>
            <p:cNvPr id="5" name="Textplatzhalter 2">
              <a:extLst>
                <a:ext uri="{FF2B5EF4-FFF2-40B4-BE49-F238E27FC236}">
                  <a16:creationId xmlns:a16="http://schemas.microsoft.com/office/drawing/2014/main" id="{19F2B304-F66F-3B21-BB2C-E781CD2CB7E7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76213" y="3300491"/>
              <a:ext cx="2250846" cy="751324"/>
            </a:xfrm>
            <a:prstGeom prst="chevron">
              <a:avLst>
                <a:gd name="adj" fmla="val 28868"/>
              </a:avLst>
            </a:prstGeom>
            <a:solidFill>
              <a:srgbClr val="00699B">
                <a:alpha val="2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4737" tIns="64737" rIns="64737" bIns="64737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9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3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81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Pct val="90000"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Bestandsanalyse</a:t>
              </a:r>
            </a:p>
          </p:txBody>
        </p:sp>
        <p:sp>
          <p:nvSpPr>
            <p:cNvPr id="8" name="Textplatzhalter 2">
              <a:extLst>
                <a:ext uri="{FF2B5EF4-FFF2-40B4-BE49-F238E27FC236}">
                  <a16:creationId xmlns:a16="http://schemas.microsoft.com/office/drawing/2014/main" id="{6C81E210-086C-30A3-A59E-7CE19E73DEEF}"/>
                </a:ext>
              </a:extLst>
            </p:cNvPr>
            <p:cNvSpPr txBox="1"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2355578" y="3300491"/>
              <a:ext cx="2250846" cy="751324"/>
            </a:xfrm>
            <a:prstGeom prst="chevron">
              <a:avLst>
                <a:gd name="adj" fmla="val 28868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4737" tIns="64737" rIns="64737" bIns="64737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9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3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81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Pct val="90000"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Potenzialanalyse</a:t>
              </a:r>
            </a:p>
          </p:txBody>
        </p:sp>
        <p:sp>
          <p:nvSpPr>
            <p:cNvPr id="9" name="Textplatzhalter 2">
              <a:extLst>
                <a:ext uri="{FF2B5EF4-FFF2-40B4-BE49-F238E27FC236}">
                  <a16:creationId xmlns:a16="http://schemas.microsoft.com/office/drawing/2014/main" id="{A71C074D-3801-30DD-1CED-776DF7BAE603}"/>
                </a:ext>
              </a:extLst>
            </p:cNvPr>
            <p:cNvSpPr txBox="1">
              <a:spLocks/>
            </p:cNvSpPr>
            <p:nvPr>
              <p:custDataLst>
                <p:tags r:id="rId7"/>
              </p:custDataLst>
            </p:nvPr>
          </p:nvSpPr>
          <p:spPr>
            <a:xfrm>
              <a:off x="4509972" y="3300491"/>
              <a:ext cx="2250846" cy="751324"/>
            </a:xfrm>
            <a:prstGeom prst="chevron">
              <a:avLst>
                <a:gd name="adj" fmla="val 28868"/>
              </a:avLst>
            </a:prstGeom>
            <a:solidFill>
              <a:srgbClr val="00699B">
                <a:alpha val="2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4737" tIns="64737" rIns="64737" bIns="64737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9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3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81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Pct val="90000"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Zielszenarien</a:t>
              </a:r>
            </a:p>
          </p:txBody>
        </p:sp>
        <p:sp>
          <p:nvSpPr>
            <p:cNvPr id="10" name="Textplatzhalter 2">
              <a:extLst>
                <a:ext uri="{FF2B5EF4-FFF2-40B4-BE49-F238E27FC236}">
                  <a16:creationId xmlns:a16="http://schemas.microsoft.com/office/drawing/2014/main" id="{2AA146B0-B240-93B8-DA1B-78439AF852A6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6664364" y="3300491"/>
              <a:ext cx="2079938" cy="751324"/>
            </a:xfrm>
            <a:prstGeom prst="chevron">
              <a:avLst>
                <a:gd name="adj" fmla="val 28868"/>
              </a:avLst>
            </a:prstGeom>
            <a:solidFill>
              <a:srgbClr val="00699B">
                <a:alpha val="2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4737" tIns="64737" rIns="64737" bIns="64737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9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3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8163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NewsGoth for Porsche Com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7550" indent="-1793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SzPct val="90000"/>
                <a:buFont typeface="Symbol" panose="05050102010706020507" pitchFamily="18" charset="2"/>
                <a:buChar char="-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Pct val="90000"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Handlungsstrategien/ Maßnahmenkatalog</a:t>
              </a:r>
            </a:p>
          </p:txBody>
        </p: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982D452A-BE42-868D-B414-E27418D85311}"/>
              </a:ext>
            </a:extLst>
          </p:cNvPr>
          <p:cNvSpPr/>
          <p:nvPr/>
        </p:nvSpPr>
        <p:spPr>
          <a:xfrm>
            <a:off x="860073" y="2963439"/>
            <a:ext cx="1872000" cy="1224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699B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AACAE7-3F8A-4687-CBF3-A4477D9D104A}"/>
              </a:ext>
            </a:extLst>
          </p:cNvPr>
          <p:cNvSpPr/>
          <p:nvPr/>
        </p:nvSpPr>
        <p:spPr>
          <a:xfrm>
            <a:off x="3625670" y="2963439"/>
            <a:ext cx="1872000" cy="1224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699B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DE3A782-49F7-082A-9C3E-1776B4848C02}"/>
              </a:ext>
            </a:extLst>
          </p:cNvPr>
          <p:cNvSpPr/>
          <p:nvPr/>
        </p:nvSpPr>
        <p:spPr>
          <a:xfrm>
            <a:off x="6511831" y="2961129"/>
            <a:ext cx="1872000" cy="1224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699B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3D7E964-DEB4-D04D-7424-E54990703741}"/>
              </a:ext>
            </a:extLst>
          </p:cNvPr>
          <p:cNvSpPr/>
          <p:nvPr/>
        </p:nvSpPr>
        <p:spPr>
          <a:xfrm>
            <a:off x="9277428" y="2961961"/>
            <a:ext cx="1872000" cy="1224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699B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6460935-E8EF-6254-2824-A9FCBB45F11E}"/>
              </a:ext>
            </a:extLst>
          </p:cNvPr>
          <p:cNvGrpSpPr/>
          <p:nvPr/>
        </p:nvGrpSpPr>
        <p:grpSpPr>
          <a:xfrm>
            <a:off x="6893650" y="3263771"/>
            <a:ext cx="918156" cy="540169"/>
            <a:chOff x="3887011" y="4867086"/>
            <a:chExt cx="557213" cy="325081"/>
          </a:xfrm>
        </p:grpSpPr>
        <p:sp>
          <p:nvSpPr>
            <p:cNvPr id="16" name="Rectangle 106">
              <a:extLst>
                <a:ext uri="{FF2B5EF4-FFF2-40B4-BE49-F238E27FC236}">
                  <a16:creationId xmlns:a16="http://schemas.microsoft.com/office/drawing/2014/main" id="{0A5ECCBB-2207-8A7C-8F8E-907411B5AF9F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887011" y="5012776"/>
              <a:ext cx="557213" cy="179391"/>
            </a:xfrm>
            <a:prstGeom prst="rect">
              <a:avLst/>
            </a:prstGeom>
            <a:solidFill>
              <a:srgbClr val="7372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7" name="Rectangle 106">
              <a:extLst>
                <a:ext uri="{FF2B5EF4-FFF2-40B4-BE49-F238E27FC236}">
                  <a16:creationId xmlns:a16="http://schemas.microsoft.com/office/drawing/2014/main" id="{4DDCE9F5-20E5-80EA-1B67-2C588FFDF529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887011" y="4911016"/>
              <a:ext cx="557213" cy="89534"/>
            </a:xfrm>
            <a:prstGeom prst="round2SameRect">
              <a:avLst/>
            </a:prstGeom>
            <a:solidFill>
              <a:srgbClr val="7372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8" name="Rectangle 108">
              <a:extLst>
                <a:ext uri="{FF2B5EF4-FFF2-40B4-BE49-F238E27FC236}">
                  <a16:creationId xmlns:a16="http://schemas.microsoft.com/office/drawing/2014/main" id="{F46AA5F9-ABEC-0149-0A65-F3698D9808EB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344088" y="4938838"/>
              <a:ext cx="62071" cy="36608"/>
            </a:xfrm>
            <a:prstGeom prst="roundRect">
              <a:avLst/>
            </a:prstGeom>
            <a:solidFill>
              <a:sysClr val="window" lastClr="FFFFFF"/>
            </a:solidFill>
            <a:ln>
              <a:noFill/>
            </a:ln>
            <a:effectLst/>
          </p:spPr>
          <p:txBody>
            <a:bodyPr wrap="none" lIns="80912" tIns="42074" rIns="80912" bIns="42074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9" name="Freeform 110">
              <a:extLst>
                <a:ext uri="{FF2B5EF4-FFF2-40B4-BE49-F238E27FC236}">
                  <a16:creationId xmlns:a16="http://schemas.microsoft.com/office/drawing/2014/main" id="{2D0B1AB3-807A-ABA8-1550-0B060AACEF89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4061967" y="4867086"/>
              <a:ext cx="211712" cy="45394"/>
            </a:xfrm>
            <a:custGeom>
              <a:avLst/>
              <a:gdLst>
                <a:gd name="T0" fmla="*/ 0 w 278"/>
                <a:gd name="T1" fmla="*/ 1 h 64"/>
                <a:gd name="T2" fmla="*/ 1 w 278"/>
                <a:gd name="T3" fmla="*/ 0 h 64"/>
                <a:gd name="T4" fmla="*/ 3 w 278"/>
                <a:gd name="T5" fmla="*/ 0 h 64"/>
                <a:gd name="T6" fmla="*/ 3 w 278"/>
                <a:gd name="T7" fmla="*/ 1 h 64"/>
                <a:gd name="T8" fmla="*/ 0 w 278"/>
                <a:gd name="T9" fmla="*/ 1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" h="64">
                  <a:moveTo>
                    <a:pt x="0" y="64"/>
                  </a:moveTo>
                  <a:lnTo>
                    <a:pt x="70" y="0"/>
                  </a:lnTo>
                  <a:lnTo>
                    <a:pt x="203" y="0"/>
                  </a:lnTo>
                  <a:lnTo>
                    <a:pt x="278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73727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0912" tIns="42074" rIns="80912" bIns="42074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4BC30F76-1C23-0CF6-683E-02C503B3078C}"/>
                </a:ext>
              </a:extLst>
            </p:cNvPr>
            <p:cNvGrpSpPr/>
            <p:nvPr/>
          </p:nvGrpSpPr>
          <p:grpSpPr>
            <a:xfrm>
              <a:off x="4048655" y="4926933"/>
              <a:ext cx="233924" cy="234704"/>
              <a:chOff x="4034701" y="4911658"/>
              <a:chExt cx="261832" cy="262706"/>
            </a:xfrm>
          </p:grpSpPr>
          <p:sp>
            <p:nvSpPr>
              <p:cNvPr id="21" name="Oval 107">
                <a:extLst>
                  <a:ext uri="{FF2B5EF4-FFF2-40B4-BE49-F238E27FC236}">
                    <a16:creationId xmlns:a16="http://schemas.microsoft.com/office/drawing/2014/main" id="{7536259C-6129-1DCD-BC85-50AE915799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4701" y="4911658"/>
                <a:ext cx="261832" cy="262706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none" lIns="80912" tIns="42074" rIns="80912" bIns="42074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2" name="Oval 109">
                <a:extLst>
                  <a:ext uri="{FF2B5EF4-FFF2-40B4-BE49-F238E27FC236}">
                    <a16:creationId xmlns:a16="http://schemas.microsoft.com/office/drawing/2014/main" id="{461E05EF-26D7-5F43-FF72-C626566FD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9762" y="4938303"/>
                <a:ext cx="211711" cy="209417"/>
              </a:xfrm>
              <a:prstGeom prst="ellipse">
                <a:avLst/>
              </a:prstGeom>
              <a:solidFill>
                <a:srgbClr val="737278"/>
              </a:solidFill>
              <a:ln>
                <a:noFill/>
              </a:ln>
              <a:effectLst/>
            </p:spPr>
            <p:txBody>
              <a:bodyPr wrap="none" lIns="80912" tIns="42074" rIns="80912" bIns="42074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endParaRPr>
              </a:p>
            </p:txBody>
          </p:sp>
        </p:grp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D5B8314-20C1-7921-094B-6ACCA2CDBC46}"/>
              </a:ext>
            </a:extLst>
          </p:cNvPr>
          <p:cNvGrpSpPr/>
          <p:nvPr/>
        </p:nvGrpSpPr>
        <p:grpSpPr>
          <a:xfrm>
            <a:off x="1574331" y="3061893"/>
            <a:ext cx="900538" cy="582405"/>
            <a:chOff x="5887948" y="3710430"/>
            <a:chExt cx="713243" cy="519112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FB68BEA-CF7E-94A0-CE75-E92EA10CB68C}"/>
                </a:ext>
              </a:extLst>
            </p:cNvPr>
            <p:cNvSpPr/>
            <p:nvPr/>
          </p:nvSpPr>
          <p:spPr>
            <a:xfrm>
              <a:off x="5887948" y="3823402"/>
              <a:ext cx="713243" cy="40614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Rechtwinkliges Dreieck 24">
              <a:extLst>
                <a:ext uri="{FF2B5EF4-FFF2-40B4-BE49-F238E27FC236}">
                  <a16:creationId xmlns:a16="http://schemas.microsoft.com/office/drawing/2014/main" id="{02E7B5D1-6461-688B-0CEB-2F395560B3C7}"/>
                </a:ext>
              </a:extLst>
            </p:cNvPr>
            <p:cNvSpPr/>
            <p:nvPr/>
          </p:nvSpPr>
          <p:spPr>
            <a:xfrm>
              <a:off x="5887948" y="3712876"/>
              <a:ext cx="235644" cy="110526"/>
            </a:xfrm>
            <a:prstGeom prst="rtTriangle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htwinkliges Dreieck 25">
              <a:extLst>
                <a:ext uri="{FF2B5EF4-FFF2-40B4-BE49-F238E27FC236}">
                  <a16:creationId xmlns:a16="http://schemas.microsoft.com/office/drawing/2014/main" id="{AD75F071-48AF-C6CF-C47B-22D6182F6D0C}"/>
                </a:ext>
              </a:extLst>
            </p:cNvPr>
            <p:cNvSpPr/>
            <p:nvPr/>
          </p:nvSpPr>
          <p:spPr>
            <a:xfrm>
              <a:off x="6113388" y="3711611"/>
              <a:ext cx="235644" cy="110526"/>
            </a:xfrm>
            <a:prstGeom prst="rtTriangle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htwinkliges Dreieck 26">
              <a:extLst>
                <a:ext uri="{FF2B5EF4-FFF2-40B4-BE49-F238E27FC236}">
                  <a16:creationId xmlns:a16="http://schemas.microsoft.com/office/drawing/2014/main" id="{534F5A31-5F04-7DC8-333C-6D8FBC912CC4}"/>
                </a:ext>
              </a:extLst>
            </p:cNvPr>
            <p:cNvSpPr/>
            <p:nvPr/>
          </p:nvSpPr>
          <p:spPr>
            <a:xfrm>
              <a:off x="6358173" y="3710430"/>
              <a:ext cx="235644" cy="110526"/>
            </a:xfrm>
            <a:prstGeom prst="rtTriangle">
              <a:avLst/>
            </a:prstGeom>
            <a:solidFill>
              <a:sysClr val="window" lastClr="FFFFFF">
                <a:lumMod val="85000"/>
              </a:sysClr>
            </a:solidFill>
            <a:ln w="31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012FF8B5-C76C-11DE-79E1-E31174028F79}"/>
                </a:ext>
              </a:extLst>
            </p:cNvPr>
            <p:cNvSpPr/>
            <p:nvPr/>
          </p:nvSpPr>
          <p:spPr>
            <a:xfrm>
              <a:off x="6189672" y="3904594"/>
              <a:ext cx="95282" cy="12759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14BD6EE8-C5C8-8B5D-1943-A00BD64F0DB2}"/>
                </a:ext>
              </a:extLst>
            </p:cNvPr>
            <p:cNvSpPr/>
            <p:nvPr/>
          </p:nvSpPr>
          <p:spPr>
            <a:xfrm>
              <a:off x="6424736" y="3908013"/>
              <a:ext cx="95282" cy="12759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C09EE0FF-EEF1-A44F-0D63-3EB78A183D46}"/>
                </a:ext>
              </a:extLst>
            </p:cNvPr>
            <p:cNvSpPr/>
            <p:nvPr/>
          </p:nvSpPr>
          <p:spPr>
            <a:xfrm>
              <a:off x="5950760" y="3908088"/>
              <a:ext cx="95282" cy="127591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107D606D-3FA3-C23D-5D94-2CC979163640}"/>
              </a:ext>
            </a:extLst>
          </p:cNvPr>
          <p:cNvGrpSpPr/>
          <p:nvPr/>
        </p:nvGrpSpPr>
        <p:grpSpPr>
          <a:xfrm>
            <a:off x="971410" y="3218227"/>
            <a:ext cx="866223" cy="877961"/>
            <a:chOff x="6949440" y="2644140"/>
            <a:chExt cx="2110740" cy="2094407"/>
          </a:xfrm>
          <a:effectLst>
            <a:glow rad="101600">
              <a:sysClr val="window" lastClr="FFFFFF">
                <a:alpha val="60000"/>
              </a:sysClr>
            </a:glow>
          </a:effectLst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48EA7D26-AF51-BE77-7878-D5A21F60B680}"/>
                </a:ext>
              </a:extLst>
            </p:cNvPr>
            <p:cNvSpPr/>
            <p:nvPr/>
          </p:nvSpPr>
          <p:spPr>
            <a:xfrm>
              <a:off x="6949440" y="2644140"/>
              <a:ext cx="1325880" cy="2094407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62F039B9-1818-2720-89A5-2E826B42C1D7}"/>
                </a:ext>
              </a:extLst>
            </p:cNvPr>
            <p:cNvSpPr/>
            <p:nvPr/>
          </p:nvSpPr>
          <p:spPr>
            <a:xfrm>
              <a:off x="8339911" y="3114071"/>
              <a:ext cx="720269" cy="1624476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3AF0230A-668A-E76D-8945-C55828B6355F}"/>
                </a:ext>
              </a:extLst>
            </p:cNvPr>
            <p:cNvSpPr/>
            <p:nvPr/>
          </p:nvSpPr>
          <p:spPr>
            <a:xfrm>
              <a:off x="7078980" y="275028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0D0D8969-A6CB-9BD0-40E9-01559314A42A}"/>
                </a:ext>
              </a:extLst>
            </p:cNvPr>
            <p:cNvSpPr/>
            <p:nvPr/>
          </p:nvSpPr>
          <p:spPr>
            <a:xfrm>
              <a:off x="7454137" y="275028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D62FE855-073A-6675-0AAC-5C3DEF660355}"/>
                </a:ext>
              </a:extLst>
            </p:cNvPr>
            <p:cNvSpPr/>
            <p:nvPr/>
          </p:nvSpPr>
          <p:spPr>
            <a:xfrm>
              <a:off x="7829294" y="275028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D7D7ED0A-1276-D394-F26B-0C6988E17C8A}"/>
                </a:ext>
              </a:extLst>
            </p:cNvPr>
            <p:cNvSpPr/>
            <p:nvPr/>
          </p:nvSpPr>
          <p:spPr>
            <a:xfrm>
              <a:off x="7078980" y="313890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46140CAD-B688-EC0D-28CC-F2EE0F01C011}"/>
                </a:ext>
              </a:extLst>
            </p:cNvPr>
            <p:cNvSpPr/>
            <p:nvPr/>
          </p:nvSpPr>
          <p:spPr>
            <a:xfrm>
              <a:off x="7454137" y="313890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02596F87-F04E-95BE-1C6C-3340B754C1B6}"/>
                </a:ext>
              </a:extLst>
            </p:cNvPr>
            <p:cNvSpPr/>
            <p:nvPr/>
          </p:nvSpPr>
          <p:spPr>
            <a:xfrm>
              <a:off x="7829294" y="3138904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468D42D5-D960-972A-54B2-F6CF5806EEC3}"/>
                </a:ext>
              </a:extLst>
            </p:cNvPr>
            <p:cNvSpPr/>
            <p:nvPr/>
          </p:nvSpPr>
          <p:spPr>
            <a:xfrm>
              <a:off x="7081051" y="353131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D9D99001-69AC-24D5-D85D-356551DECEB1}"/>
                </a:ext>
              </a:extLst>
            </p:cNvPr>
            <p:cNvSpPr/>
            <p:nvPr/>
          </p:nvSpPr>
          <p:spPr>
            <a:xfrm>
              <a:off x="7456208" y="353131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B48CE6E8-B7E4-FC8C-ACC8-6DFD7D1C5C9A}"/>
                </a:ext>
              </a:extLst>
            </p:cNvPr>
            <p:cNvSpPr/>
            <p:nvPr/>
          </p:nvSpPr>
          <p:spPr>
            <a:xfrm>
              <a:off x="7831365" y="353131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9FB5AC7A-CBC5-A071-7803-7F387027444B}"/>
                </a:ext>
              </a:extLst>
            </p:cNvPr>
            <p:cNvSpPr/>
            <p:nvPr/>
          </p:nvSpPr>
          <p:spPr>
            <a:xfrm>
              <a:off x="7081051" y="391993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74B052A4-5B08-E13B-2376-080190648C3A}"/>
                </a:ext>
              </a:extLst>
            </p:cNvPr>
            <p:cNvSpPr/>
            <p:nvPr/>
          </p:nvSpPr>
          <p:spPr>
            <a:xfrm>
              <a:off x="7456208" y="391993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2DF78F3E-9B1D-B8A0-A6D0-A09C61C8B31B}"/>
                </a:ext>
              </a:extLst>
            </p:cNvPr>
            <p:cNvSpPr/>
            <p:nvPr/>
          </p:nvSpPr>
          <p:spPr>
            <a:xfrm>
              <a:off x="7831365" y="3919939"/>
              <a:ext cx="288000" cy="288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4075E8F4-877E-D64C-BF82-D3188BE39DDB}"/>
                </a:ext>
              </a:extLst>
            </p:cNvPr>
            <p:cNvSpPr/>
            <p:nvPr/>
          </p:nvSpPr>
          <p:spPr>
            <a:xfrm>
              <a:off x="7356676" y="4368607"/>
              <a:ext cx="288000" cy="368621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98066CF6-C244-455C-5DAA-66C6D122242A}"/>
                </a:ext>
              </a:extLst>
            </p:cNvPr>
            <p:cNvSpPr/>
            <p:nvPr/>
          </p:nvSpPr>
          <p:spPr>
            <a:xfrm>
              <a:off x="7644676" y="4367442"/>
              <a:ext cx="288000" cy="368621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102661E4-98DA-5529-219F-6E49A53D6BBD}"/>
                </a:ext>
              </a:extLst>
            </p:cNvPr>
            <p:cNvSpPr/>
            <p:nvPr/>
          </p:nvSpPr>
          <p:spPr>
            <a:xfrm>
              <a:off x="8339911" y="3215104"/>
              <a:ext cx="108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A48EB737-0635-7546-2130-877F3EB5DE6F}"/>
                </a:ext>
              </a:extLst>
            </p:cNvPr>
            <p:cNvSpPr/>
            <p:nvPr/>
          </p:nvSpPr>
          <p:spPr>
            <a:xfrm>
              <a:off x="8339911" y="3519904"/>
              <a:ext cx="108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062499F8-DB5D-0B33-C86F-E5F974B50D56}"/>
                </a:ext>
              </a:extLst>
            </p:cNvPr>
            <p:cNvSpPr/>
            <p:nvPr/>
          </p:nvSpPr>
          <p:spPr>
            <a:xfrm>
              <a:off x="8334362" y="3843739"/>
              <a:ext cx="108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DCDB8E9F-C6EF-1F69-F046-4CD68C7100AF}"/>
                </a:ext>
              </a:extLst>
            </p:cNvPr>
            <p:cNvSpPr/>
            <p:nvPr/>
          </p:nvSpPr>
          <p:spPr>
            <a:xfrm>
              <a:off x="8334362" y="4171399"/>
              <a:ext cx="108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ED673F7D-CFF6-7461-DB41-75C1B3AB250A}"/>
                </a:ext>
              </a:extLst>
            </p:cNvPr>
            <p:cNvSpPr/>
            <p:nvPr/>
          </p:nvSpPr>
          <p:spPr>
            <a:xfrm>
              <a:off x="8650622" y="3215104"/>
              <a:ext cx="216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C5A83148-1617-33B5-6D3F-36723EE67C38}"/>
                </a:ext>
              </a:extLst>
            </p:cNvPr>
            <p:cNvSpPr/>
            <p:nvPr/>
          </p:nvSpPr>
          <p:spPr>
            <a:xfrm>
              <a:off x="8650622" y="3519904"/>
              <a:ext cx="216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7C62BB0F-6E03-953B-2FA6-E0D1BA9B3878}"/>
                </a:ext>
              </a:extLst>
            </p:cNvPr>
            <p:cNvSpPr/>
            <p:nvPr/>
          </p:nvSpPr>
          <p:spPr>
            <a:xfrm>
              <a:off x="8652693" y="3843739"/>
              <a:ext cx="216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EB89C4BF-6107-AA05-9DE5-1A88646C4209}"/>
                </a:ext>
              </a:extLst>
            </p:cNvPr>
            <p:cNvSpPr/>
            <p:nvPr/>
          </p:nvSpPr>
          <p:spPr>
            <a:xfrm>
              <a:off x="8652693" y="4171399"/>
              <a:ext cx="216000" cy="2160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3B2F6B12-97B9-6F31-1780-117E092E0682}"/>
                </a:ext>
              </a:extLst>
            </p:cNvPr>
            <p:cNvSpPr/>
            <p:nvPr/>
          </p:nvSpPr>
          <p:spPr>
            <a:xfrm>
              <a:off x="8334362" y="4472154"/>
              <a:ext cx="207498" cy="26391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7" name="Picture 2" descr="\\dl380-main\Readdata\B Energiekonzeption\8 Piktogramme und Grafiken\0 Piktogramme\Piktogramme einzeln\Erneuerbare_Energie.gif">
            <a:extLst>
              <a:ext uri="{FF2B5EF4-FFF2-40B4-BE49-F238E27FC236}">
                <a16:creationId xmlns:a16="http://schemas.microsoft.com/office/drawing/2014/main" id="{8B8C0B54-5A00-CC62-7FF1-71F82AE6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3098" y="3063053"/>
            <a:ext cx="1012081" cy="101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09D02713-D85D-8BC2-B73A-38766A9EDA4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597" y="3101861"/>
            <a:ext cx="677810" cy="99229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64C9FECA-991A-AACE-58BC-C00CBFB52EB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573" y="3075036"/>
            <a:ext cx="677810" cy="99229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54CE8040-CC17-1061-DD42-7EA1A75C422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5263" y="3048734"/>
            <a:ext cx="677810" cy="99229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7908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E15E423B-57F6-F808-B407-B9261719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8"/>
              </a:rPr>
              <a:t>© EGS  .  www.egs-plan.de  .  KWP Rastatt – Infoveranstaltung  . 28.06.2023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FB20DDA-0E9E-430A-B7A3-B1D7960DD6D9}"/>
              </a:ext>
            </a:extLst>
          </p:cNvPr>
          <p:cNvSpPr/>
          <p:nvPr/>
        </p:nvSpPr>
        <p:spPr>
          <a:xfrm>
            <a:off x="6835038" y="2300288"/>
            <a:ext cx="5022000" cy="2601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F0715A9-A671-499B-AB4F-85493879D147}"/>
              </a:ext>
            </a:extLst>
          </p:cNvPr>
          <p:cNvSpPr/>
          <p:nvPr/>
        </p:nvSpPr>
        <p:spPr>
          <a:xfrm>
            <a:off x="354049" y="2300288"/>
            <a:ext cx="5021226" cy="2601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12"/>
          <a:srcRect r="65719"/>
          <a:stretch/>
        </p:blipFill>
        <p:spPr>
          <a:xfrm>
            <a:off x="668802" y="2432504"/>
            <a:ext cx="4455487" cy="23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1E4E76-FA57-4D87-88F6-49D846B17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Potenzialanalyse</a:t>
            </a:r>
            <a:br>
              <a:rPr lang="de-DE" dirty="0"/>
            </a:br>
            <a:r>
              <a:rPr lang="de-DE" sz="2200" b="0" dirty="0">
                <a:solidFill>
                  <a:srgbClr val="C00000"/>
                </a:solidFill>
              </a:rPr>
              <a:t>Bestandteile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2F40DAF-CFCE-430D-9C87-43037DDF3317}"/>
              </a:ext>
            </a:extLst>
          </p:cNvPr>
          <p:cNvSpPr txBox="1"/>
          <p:nvPr/>
        </p:nvSpPr>
        <p:spPr>
          <a:xfrm>
            <a:off x="861237" y="1309317"/>
            <a:ext cx="4514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Steigerung der</a:t>
            </a:r>
          </a:p>
          <a:p>
            <a:pPr algn="ctr"/>
            <a:r>
              <a:rPr lang="de-DE" sz="2000" b="1" dirty="0"/>
              <a:t> Energieeffizienz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FC88161-AAA8-4868-A9A5-534E5E2561D5}"/>
              </a:ext>
            </a:extLst>
          </p:cNvPr>
          <p:cNvSpPr txBox="1"/>
          <p:nvPr/>
        </p:nvSpPr>
        <p:spPr>
          <a:xfrm>
            <a:off x="7327080" y="1309317"/>
            <a:ext cx="4514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Lokal verortete </a:t>
            </a:r>
          </a:p>
          <a:p>
            <a:pPr algn="ctr"/>
            <a:r>
              <a:rPr lang="de-DE" sz="2000" b="1" dirty="0"/>
              <a:t>erneuerbare Energien</a:t>
            </a:r>
          </a:p>
        </p:txBody>
      </p:sp>
      <p:pic>
        <p:nvPicPr>
          <p:cNvPr id="9" name="Picture 2" descr="\\dl380-main\Readdata\B Energiekonzeption\8 Piktogramme und Grafiken\0 Piktogramme\Piktogramme einzeln\Erneuerbare_Energie.gif">
            <a:extLst>
              <a:ext uri="{FF2B5EF4-FFF2-40B4-BE49-F238E27FC236}">
                <a16:creationId xmlns:a16="http://schemas.microsoft.com/office/drawing/2014/main" id="{29A6FC92-F3F8-48CC-96C9-E3EA6DEC6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726" y="128572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EC2D1BF-5296-4AFE-BB37-D7E041A5685B}"/>
              </a:ext>
            </a:extLst>
          </p:cNvPr>
          <p:cNvGrpSpPr>
            <a:grpSpLocks noChangeAspect="1"/>
          </p:cNvGrpSpPr>
          <p:nvPr/>
        </p:nvGrpSpPr>
        <p:grpSpPr>
          <a:xfrm>
            <a:off x="350882" y="1285725"/>
            <a:ext cx="720000" cy="720000"/>
            <a:chOff x="1989443" y="5244552"/>
            <a:chExt cx="900000" cy="900000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D6711952-2126-46B7-87C8-68D7C94181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30434" y="5485292"/>
              <a:ext cx="857188" cy="466033"/>
              <a:chOff x="9100082" y="5812368"/>
              <a:chExt cx="506011" cy="291894"/>
            </a:xfrm>
          </p:grpSpPr>
          <p:sp>
            <p:nvSpPr>
              <p:cNvPr id="13" name="Rectangle 77">
                <a:extLst>
                  <a:ext uri="{FF2B5EF4-FFF2-40B4-BE49-F238E27FC236}">
                    <a16:creationId xmlns:a16="http://schemas.microsoft.com/office/drawing/2014/main" id="{FA31C7C2-813B-4D24-BFCC-A86DE0CA28C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gray">
              <a:xfrm>
                <a:off x="9140029" y="5991451"/>
                <a:ext cx="59256" cy="112811"/>
              </a:xfrm>
              <a:prstGeom prst="rect">
                <a:avLst/>
              </a:prstGeom>
              <a:solidFill>
                <a:srgbClr val="73727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0912" tIns="42074" rIns="80912" bIns="42074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  <p:sp>
            <p:nvSpPr>
              <p:cNvPr id="14" name="Rectangle 78">
                <a:extLst>
                  <a:ext uri="{FF2B5EF4-FFF2-40B4-BE49-F238E27FC236}">
                    <a16:creationId xmlns:a16="http://schemas.microsoft.com/office/drawing/2014/main" id="{E3D23FD4-8A0B-4B0C-800B-BA5CC008194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gray">
              <a:xfrm>
                <a:off x="9226585" y="5857159"/>
                <a:ext cx="50602" cy="247103"/>
              </a:xfrm>
              <a:prstGeom prst="rect">
                <a:avLst/>
              </a:prstGeom>
              <a:solidFill>
                <a:srgbClr val="73727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0912" tIns="42074" rIns="80912" bIns="42074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  <p:sp>
            <p:nvSpPr>
              <p:cNvPr id="15" name="Rectangle 79">
                <a:extLst>
                  <a:ext uri="{FF2B5EF4-FFF2-40B4-BE49-F238E27FC236}">
                    <a16:creationId xmlns:a16="http://schemas.microsoft.com/office/drawing/2014/main" id="{AEDDF267-D058-4FE2-A673-75FFC15BA50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gray">
              <a:xfrm>
                <a:off x="9310476" y="5910999"/>
                <a:ext cx="55414" cy="193263"/>
              </a:xfrm>
              <a:prstGeom prst="rect">
                <a:avLst/>
              </a:prstGeom>
              <a:solidFill>
                <a:srgbClr val="73727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0912" tIns="42074" rIns="80912" bIns="42074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  <p:sp>
            <p:nvSpPr>
              <p:cNvPr id="16" name="Rectangle 80">
                <a:extLst>
                  <a:ext uri="{FF2B5EF4-FFF2-40B4-BE49-F238E27FC236}">
                    <a16:creationId xmlns:a16="http://schemas.microsoft.com/office/drawing/2014/main" id="{C29BDC4C-3C72-4FEC-A09E-8D1FE8B6D264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gray">
              <a:xfrm>
                <a:off x="9397696" y="5910999"/>
                <a:ext cx="56593" cy="193263"/>
              </a:xfrm>
              <a:prstGeom prst="rect">
                <a:avLst/>
              </a:prstGeom>
              <a:solidFill>
                <a:srgbClr val="73727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0912" tIns="42074" rIns="80912" bIns="42074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  <p:sp>
            <p:nvSpPr>
              <p:cNvPr id="17" name="Rectangle 81">
                <a:extLst>
                  <a:ext uri="{FF2B5EF4-FFF2-40B4-BE49-F238E27FC236}">
                    <a16:creationId xmlns:a16="http://schemas.microsoft.com/office/drawing/2014/main" id="{658F3D99-DF9C-4089-B808-27EA26B4CC9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gray">
              <a:xfrm>
                <a:off x="9481588" y="5857159"/>
                <a:ext cx="59632" cy="247103"/>
              </a:xfrm>
              <a:prstGeom prst="rect">
                <a:avLst/>
              </a:prstGeom>
              <a:solidFill>
                <a:srgbClr val="73727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0912" tIns="42074" rIns="80912" bIns="42074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  <p:sp>
            <p:nvSpPr>
              <p:cNvPr id="18" name="Freeform 82">
                <a:extLst>
                  <a:ext uri="{FF2B5EF4-FFF2-40B4-BE49-F238E27FC236}">
                    <a16:creationId xmlns:a16="http://schemas.microsoft.com/office/drawing/2014/main" id="{38922F98-2BD2-40B0-A86F-DF68C16482AB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gray">
              <a:xfrm>
                <a:off x="9111078" y="5857157"/>
                <a:ext cx="473387" cy="215920"/>
              </a:xfrm>
              <a:custGeom>
                <a:avLst/>
                <a:gdLst>
                  <a:gd name="T0" fmla="*/ 0 w 789"/>
                  <a:gd name="T1" fmla="*/ 14 h 196"/>
                  <a:gd name="T2" fmla="*/ 105 w 789"/>
                  <a:gd name="T3" fmla="*/ 196 h 196"/>
                  <a:gd name="T4" fmla="*/ 202 w 789"/>
                  <a:gd name="T5" fmla="*/ 140 h 196"/>
                  <a:gd name="T6" fmla="*/ 360 w 789"/>
                  <a:gd name="T7" fmla="*/ 182 h 196"/>
                  <a:gd name="T8" fmla="*/ 525 w 789"/>
                  <a:gd name="T9" fmla="*/ 17 h 196"/>
                  <a:gd name="T10" fmla="*/ 642 w 789"/>
                  <a:gd name="T11" fmla="*/ 85 h 196"/>
                  <a:gd name="T12" fmla="*/ 789 w 789"/>
                  <a:gd name="T13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9" h="196">
                    <a:moveTo>
                      <a:pt x="0" y="14"/>
                    </a:moveTo>
                    <a:lnTo>
                      <a:pt x="105" y="196"/>
                    </a:lnTo>
                    <a:lnTo>
                      <a:pt x="202" y="140"/>
                    </a:lnTo>
                    <a:lnTo>
                      <a:pt x="360" y="182"/>
                    </a:lnTo>
                    <a:lnTo>
                      <a:pt x="525" y="17"/>
                    </a:lnTo>
                    <a:lnTo>
                      <a:pt x="642" y="85"/>
                    </a:lnTo>
                    <a:lnTo>
                      <a:pt x="789" y="0"/>
                    </a:lnTo>
                  </a:path>
                </a:pathLst>
              </a:custGeom>
              <a:noFill/>
              <a:ln w="38100" cap="flat" cmpd="sng">
                <a:solidFill>
                  <a:srgbClr val="403F45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0912" tIns="42074" rIns="80912" bIns="42074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  <p:sp>
            <p:nvSpPr>
              <p:cNvPr id="19" name="Freeform 83">
                <a:extLst>
                  <a:ext uri="{FF2B5EF4-FFF2-40B4-BE49-F238E27FC236}">
                    <a16:creationId xmlns:a16="http://schemas.microsoft.com/office/drawing/2014/main" id="{259D01BE-7FB5-4728-A8A4-8CACE0146223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gray">
              <a:xfrm>
                <a:off x="9100082" y="5812368"/>
                <a:ext cx="506011" cy="291894"/>
              </a:xfrm>
              <a:custGeom>
                <a:avLst/>
                <a:gdLst>
                  <a:gd name="T0" fmla="*/ 0 w 843"/>
                  <a:gd name="T1" fmla="*/ 0 h 426"/>
                  <a:gd name="T2" fmla="*/ 0 w 843"/>
                  <a:gd name="T3" fmla="*/ 426 h 426"/>
                  <a:gd name="T4" fmla="*/ 843 w 843"/>
                  <a:gd name="T5" fmla="*/ 426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43" h="426">
                    <a:moveTo>
                      <a:pt x="0" y="0"/>
                    </a:moveTo>
                    <a:lnTo>
                      <a:pt x="0" y="426"/>
                    </a:lnTo>
                    <a:lnTo>
                      <a:pt x="843" y="426"/>
                    </a:lnTo>
                  </a:path>
                </a:pathLst>
              </a:custGeom>
              <a:noFill/>
              <a:ln w="12700" cap="flat" cmpd="sng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0912" tIns="42074" rIns="80912" bIns="42074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</p:grpSp>
        <p:sp>
          <p:nvSpPr>
            <p:cNvPr id="12" name="Abgerundetes Rechteck 49">
              <a:extLst>
                <a:ext uri="{FF2B5EF4-FFF2-40B4-BE49-F238E27FC236}">
                  <a16:creationId xmlns:a16="http://schemas.microsoft.com/office/drawing/2014/main" id="{33EEE862-C34E-4F86-9DFB-39B50E2EF21A}"/>
                </a:ext>
              </a:extLst>
            </p:cNvPr>
            <p:cNvSpPr/>
            <p:nvPr/>
          </p:nvSpPr>
          <p:spPr>
            <a:xfrm>
              <a:off x="1989443" y="5244552"/>
              <a:ext cx="900000" cy="900000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Additionszeichen 20">
            <a:extLst>
              <a:ext uri="{FF2B5EF4-FFF2-40B4-BE49-F238E27FC236}">
                <a16:creationId xmlns:a16="http://schemas.microsoft.com/office/drawing/2014/main" id="{09CF182D-AC32-4B81-86CE-AEE86DAAF71A}"/>
              </a:ext>
            </a:extLst>
          </p:cNvPr>
          <p:cNvSpPr/>
          <p:nvPr/>
        </p:nvSpPr>
        <p:spPr>
          <a:xfrm>
            <a:off x="5790000" y="3294838"/>
            <a:ext cx="612000" cy="612000"/>
          </a:xfrm>
          <a:prstGeom prst="mathPlus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2" name="Gerade Verbindung 19">
            <a:extLst>
              <a:ext uri="{FF2B5EF4-FFF2-40B4-BE49-F238E27FC236}">
                <a16:creationId xmlns:a16="http://schemas.microsoft.com/office/drawing/2014/main" id="{B85EF10D-D4FD-443C-B39C-15545096105C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 bwMode="auto">
          <a:xfrm>
            <a:off x="371475" y="5199282"/>
            <a:ext cx="11485563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Gleichschenkliges Dreieck 45">
            <a:extLst>
              <a:ext uri="{FF2B5EF4-FFF2-40B4-BE49-F238E27FC236}">
                <a16:creationId xmlns:a16="http://schemas.microsoft.com/office/drawing/2014/main" id="{DC7C21B0-46E4-4A05-8F13-876B6CDAED99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 rot="10800000">
            <a:off x="5814234" y="5077496"/>
            <a:ext cx="563531" cy="282656"/>
          </a:xfrm>
          <a:prstGeom prst="triangle">
            <a:avLst>
              <a:gd name="adj" fmla="val 50000"/>
            </a:avLst>
          </a:prstGeom>
          <a:solidFill>
            <a:srgbClr val="00699B"/>
          </a:solidFill>
          <a:ln w="38100" algn="ctr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ysClr val="windowText" lastClr="000000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5FE5C0B-DABD-4AE7-9A85-B8551B0DCE9B}"/>
              </a:ext>
            </a:extLst>
          </p:cNvPr>
          <p:cNvSpPr/>
          <p:nvPr/>
        </p:nvSpPr>
        <p:spPr>
          <a:xfrm>
            <a:off x="2252493" y="5654240"/>
            <a:ext cx="7687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ym typeface="Wingdings" panose="05000000000000000000" pitchFamily="2" charset="2"/>
              </a:rPr>
              <a:t>Beide Bestandteile notwendig!</a:t>
            </a:r>
            <a:endParaRPr lang="de-DE" b="1" dirty="0"/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604BCB42-103B-298A-2EE4-69E22EC9614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241" r="65375" b="26074"/>
          <a:stretch/>
        </p:blipFill>
        <p:spPr>
          <a:xfrm>
            <a:off x="900695" y="2432504"/>
            <a:ext cx="4223595" cy="21243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8C4CA95-4CDE-221D-5B1B-84207CCE3DA1}"/>
              </a:ext>
            </a:extLst>
          </p:cNvPr>
          <p:cNvSpPr/>
          <p:nvPr/>
        </p:nvSpPr>
        <p:spPr>
          <a:xfrm>
            <a:off x="2031023" y="2787162"/>
            <a:ext cx="386862" cy="237392"/>
          </a:xfrm>
          <a:prstGeom prst="rect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75C406A-650A-0820-C148-74523CF6A3DD}"/>
              </a:ext>
            </a:extLst>
          </p:cNvPr>
          <p:cNvSpPr/>
          <p:nvPr/>
        </p:nvSpPr>
        <p:spPr>
          <a:xfrm>
            <a:off x="2671231" y="3072255"/>
            <a:ext cx="386862" cy="237392"/>
          </a:xfrm>
          <a:prstGeom prst="rect">
            <a:avLst/>
          </a:prstGeom>
          <a:solidFill>
            <a:srgbClr val="63636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0369B31-CEFF-CB22-55E7-F5CBAA6763F4}"/>
              </a:ext>
            </a:extLst>
          </p:cNvPr>
          <p:cNvSpPr/>
          <p:nvPr/>
        </p:nvSpPr>
        <p:spPr>
          <a:xfrm>
            <a:off x="3289986" y="3310304"/>
            <a:ext cx="386862" cy="237392"/>
          </a:xfrm>
          <a:prstGeom prst="rect">
            <a:avLst/>
          </a:prstGeom>
          <a:solidFill>
            <a:srgbClr val="97979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5838EF1A-F609-9723-9897-1FDA694015CB}"/>
              </a:ext>
            </a:extLst>
          </p:cNvPr>
          <p:cNvSpPr/>
          <p:nvPr/>
        </p:nvSpPr>
        <p:spPr>
          <a:xfrm>
            <a:off x="3908741" y="3511127"/>
            <a:ext cx="386862" cy="237392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A709BA0-052D-D19A-055B-77852FF12B07}"/>
              </a:ext>
            </a:extLst>
          </p:cNvPr>
          <p:cNvSpPr/>
          <p:nvPr/>
        </p:nvSpPr>
        <p:spPr>
          <a:xfrm>
            <a:off x="4551354" y="3547696"/>
            <a:ext cx="386862" cy="2373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1" name="Foliennummernplatzhalter 2">
            <a:extLst>
              <a:ext uri="{FF2B5EF4-FFF2-40B4-BE49-F238E27FC236}">
                <a16:creationId xmlns:a16="http://schemas.microsoft.com/office/drawing/2014/main" id="{B3EC7743-E283-AE18-C381-9FE62F0D3665}"/>
              </a:ext>
            </a:extLst>
          </p:cNvPr>
          <p:cNvSpPr txBox="1">
            <a:spLocks/>
          </p:cNvSpPr>
          <p:nvPr/>
        </p:nvSpPr>
        <p:spPr>
          <a:xfrm>
            <a:off x="11415558" y="6570869"/>
            <a:ext cx="222650" cy="222650"/>
          </a:xfrm>
          <a:prstGeom prst="ellipse">
            <a:avLst/>
          </a:prstGeom>
          <a:solidFill>
            <a:schemeClr val="accent1"/>
          </a:solidFill>
        </p:spPr>
        <p:txBody>
          <a:bodyPr wrap="none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7021877-68E2-4E46-B8FF-898E21A3690B}" type="slidenum">
              <a:rPr lang="de-DE" sz="800" smtClean="0"/>
              <a:pPr algn="ctr"/>
              <a:t>9</a:t>
            </a:fld>
            <a:endParaRPr lang="de-DE" sz="800" dirty="0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8C8821A-7001-265B-7C94-ACF637B61467}"/>
              </a:ext>
            </a:extLst>
          </p:cNvPr>
          <p:cNvGrpSpPr/>
          <p:nvPr/>
        </p:nvGrpSpPr>
        <p:grpSpPr>
          <a:xfrm>
            <a:off x="7056822" y="2498542"/>
            <a:ext cx="5107892" cy="2193523"/>
            <a:chOff x="7056822" y="2498542"/>
            <a:chExt cx="5107892" cy="2193523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C119C9BC-FC61-7A74-9409-4A5F1CEF1E2D}"/>
                </a:ext>
              </a:extLst>
            </p:cNvPr>
            <p:cNvSpPr/>
            <p:nvPr/>
          </p:nvSpPr>
          <p:spPr>
            <a:xfrm>
              <a:off x="7056822" y="2498542"/>
              <a:ext cx="4581385" cy="2193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ctr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de-DE" dirty="0"/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740211C3-A205-23C5-05C7-4D627DFF631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44534" y="3331515"/>
              <a:ext cx="530066" cy="527575"/>
              <a:chOff x="-1102795" y="3946594"/>
              <a:chExt cx="866151" cy="864000"/>
            </a:xfrm>
          </p:grpSpPr>
          <p:sp>
            <p:nvSpPr>
              <p:cNvPr id="52" name="Rechteck: abgerundete Ecken 12">
                <a:extLst>
                  <a:ext uri="{FF2B5EF4-FFF2-40B4-BE49-F238E27FC236}">
                    <a16:creationId xmlns:a16="http://schemas.microsoft.com/office/drawing/2014/main" id="{17D62D17-48A1-69D2-6536-26CB5E54610C}"/>
                  </a:ext>
                </a:extLst>
              </p:cNvPr>
              <p:cNvSpPr/>
              <p:nvPr/>
            </p:nvSpPr>
            <p:spPr>
              <a:xfrm>
                <a:off x="-1100644" y="3946594"/>
                <a:ext cx="864000" cy="864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50"/>
              </a:p>
            </p:txBody>
          </p:sp>
          <p:pic>
            <p:nvPicPr>
              <p:cNvPr id="53" name="Grafik 52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53206339-C453-1AF0-CD20-C36FEEFCDF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02795" y="3946594"/>
                <a:ext cx="864000" cy="864000"/>
              </a:xfrm>
              <a:prstGeom prst="rect">
                <a:avLst/>
              </a:prstGeom>
            </p:spPr>
          </p:pic>
        </p:grpSp>
        <p:pic>
          <p:nvPicPr>
            <p:cNvPr id="34" name="Picture 2" descr="\\dl380-main\Readdata\B Energiekonzeption\8 Piktogramme und Grafiken\0 Piktogramme\Piktogramme einzeln\Luft.gif">
              <a:extLst>
                <a:ext uri="{FF2B5EF4-FFF2-40B4-BE49-F238E27FC236}">
                  <a16:creationId xmlns:a16="http://schemas.microsoft.com/office/drawing/2014/main" id="{369619E0-96F1-E065-4F5A-6DB673ED66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9719" y="3329410"/>
              <a:ext cx="527575" cy="527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2" descr="\\dl380-main\Readdata\B Energiekonzeption\8 Piktogramme und Grafiken\0 Piktogramme\Piktogramme einzeln\Solarthermie.jpg">
              <a:extLst>
                <a:ext uri="{FF2B5EF4-FFF2-40B4-BE49-F238E27FC236}">
                  <a16:creationId xmlns:a16="http://schemas.microsoft.com/office/drawing/2014/main" id="{BC37A4C6-9118-A88A-64E2-8515B53291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5390" y="2576923"/>
              <a:ext cx="527575" cy="527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3" descr="\\dl380-main\Readdata\B Energiekonzeption\8 Piktogramme und Grafiken\0 Piktogramme\Piktogramme einzeln\Holzpelletlager.gif">
              <a:extLst>
                <a:ext uri="{FF2B5EF4-FFF2-40B4-BE49-F238E27FC236}">
                  <a16:creationId xmlns:a16="http://schemas.microsoft.com/office/drawing/2014/main" id="{71301696-A903-9286-1D17-6ACA720320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3543" y="3329410"/>
              <a:ext cx="527575" cy="527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Grafik 37" descr="Ein Bild, das Spiegel, Tisch enthält.&#10;&#10;Automatisch generierte Beschreibung">
              <a:extLst>
                <a:ext uri="{FF2B5EF4-FFF2-40B4-BE49-F238E27FC236}">
                  <a16:creationId xmlns:a16="http://schemas.microsoft.com/office/drawing/2014/main" id="{3053A44B-3D92-874F-94D8-A30B1C73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343" y="4099014"/>
              <a:ext cx="527575" cy="527575"/>
            </a:xfrm>
            <a:prstGeom prst="rect">
              <a:avLst/>
            </a:prstGeom>
          </p:spPr>
        </p:pic>
        <p:pic>
          <p:nvPicPr>
            <p:cNvPr id="39" name="Picture 11" descr="\\dl380-main\Readdata\B Energiekonzeption\8 Piktogramme und Grafiken\0 Piktogramme\Piktogramme einzeln\Wasser_kein_Trinkwasser.gif">
              <a:extLst>
                <a:ext uri="{FF2B5EF4-FFF2-40B4-BE49-F238E27FC236}">
                  <a16:creationId xmlns:a16="http://schemas.microsoft.com/office/drawing/2014/main" id="{72E9940A-6645-CB12-B82A-3B352C19E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2324" y="2579956"/>
              <a:ext cx="527575" cy="527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6CBA1FBD-6553-6F76-9CEC-41F881A2129A}"/>
                </a:ext>
              </a:extLst>
            </p:cNvPr>
            <p:cNvSpPr txBox="1"/>
            <p:nvPr/>
          </p:nvSpPr>
          <p:spPr>
            <a:xfrm>
              <a:off x="7613905" y="2707619"/>
              <a:ext cx="102756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b="1" dirty="0"/>
                <a:t>Flusswasser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94B473FC-B3ED-3BD0-7FC1-DAB663DA10E0}"/>
                </a:ext>
              </a:extLst>
            </p:cNvPr>
            <p:cNvSpPr txBox="1"/>
            <p:nvPr/>
          </p:nvSpPr>
          <p:spPr>
            <a:xfrm>
              <a:off x="7613320" y="3488860"/>
              <a:ext cx="10275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b="1" dirty="0"/>
                <a:t>Abwasser</a:t>
              </a: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0B2F5B97-CE7B-4337-7013-66B7CBA3371D}"/>
                </a:ext>
              </a:extLst>
            </p:cNvPr>
            <p:cNvSpPr txBox="1"/>
            <p:nvPr/>
          </p:nvSpPr>
          <p:spPr>
            <a:xfrm>
              <a:off x="7585174" y="4151849"/>
              <a:ext cx="10275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b="1" dirty="0"/>
                <a:t>Geothermie-Sonden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189C5C06-4C58-7E65-5CDC-B2DB36880699}"/>
                </a:ext>
              </a:extLst>
            </p:cNvPr>
            <p:cNvSpPr txBox="1"/>
            <p:nvPr/>
          </p:nvSpPr>
          <p:spPr>
            <a:xfrm>
              <a:off x="9058009" y="2640363"/>
              <a:ext cx="102756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b="1" dirty="0"/>
                <a:t>Solarthermie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A274FE6D-B274-557B-7865-FB689843763C}"/>
                </a:ext>
              </a:extLst>
            </p:cNvPr>
            <p:cNvSpPr txBox="1"/>
            <p:nvPr/>
          </p:nvSpPr>
          <p:spPr>
            <a:xfrm>
              <a:off x="9111067" y="3503927"/>
              <a:ext cx="10275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b="1" dirty="0"/>
                <a:t>Biomasse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D417944E-C8D1-9ECE-CA24-46AECF8683AC}"/>
                </a:ext>
              </a:extLst>
            </p:cNvPr>
            <p:cNvSpPr txBox="1"/>
            <p:nvPr/>
          </p:nvSpPr>
          <p:spPr>
            <a:xfrm>
              <a:off x="10676988" y="3494555"/>
              <a:ext cx="10275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b="1" dirty="0"/>
                <a:t>Außenluft</a:t>
              </a:r>
            </a:p>
          </p:txBody>
        </p:sp>
        <p:pic>
          <p:nvPicPr>
            <p:cNvPr id="46" name="Picture 4" descr="\\dl380-main\Readdata\B Energiekonzeption\8 Piktogramme und Grafiken\0 Piktogramme\Piktogramme einzeln\Fabrik_Herstellung_Produktion.gif">
              <a:extLst>
                <a:ext uri="{FF2B5EF4-FFF2-40B4-BE49-F238E27FC236}">
                  <a16:creationId xmlns:a16="http://schemas.microsoft.com/office/drawing/2014/main" id="{95663EA4-82C4-FD0A-2988-31050636FF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9719" y="2581719"/>
              <a:ext cx="527575" cy="527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\\dl380-main\Readdata\B Energiekonzeption\8 Piktogramme und Grafiken\0 Piktogramme\Piktogramme einzeln\Agrothermie_EGS.gif">
              <a:extLst>
                <a:ext uri="{FF2B5EF4-FFF2-40B4-BE49-F238E27FC236}">
                  <a16:creationId xmlns:a16="http://schemas.microsoft.com/office/drawing/2014/main" id="{7A259A96-89B2-1222-CE8F-3D89D8DF0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903" y="4094165"/>
              <a:ext cx="527575" cy="527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CDC7CB28-CD23-4F36-9B6A-29167F996D66}"/>
                </a:ext>
              </a:extLst>
            </p:cNvPr>
            <p:cNvSpPr txBox="1"/>
            <p:nvPr/>
          </p:nvSpPr>
          <p:spPr>
            <a:xfrm>
              <a:off x="9101118" y="4155052"/>
              <a:ext cx="102756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b="1" dirty="0"/>
                <a:t>Geothermie-Kollektoren</a:t>
              </a:r>
            </a:p>
          </p:txBody>
        </p:sp>
        <p:pic>
          <p:nvPicPr>
            <p:cNvPr id="49" name="Picture 11" descr="\\dl380-main\Readdata\B Energiekonzeption\8 Piktogramme und Grafiken\0 Piktogramme\Piktogramme einzeln\Wasser_kein_Trinkwasser.gif">
              <a:extLst>
                <a:ext uri="{FF2B5EF4-FFF2-40B4-BE49-F238E27FC236}">
                  <a16:creationId xmlns:a16="http://schemas.microsoft.com/office/drawing/2014/main" id="{1F80D20D-D410-C039-BBA0-825EA9758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9719" y="4091826"/>
              <a:ext cx="527575" cy="527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A02E6DD7-9570-F3FB-9BA4-470B818A407B}"/>
                </a:ext>
              </a:extLst>
            </p:cNvPr>
            <p:cNvSpPr txBox="1"/>
            <p:nvPr/>
          </p:nvSpPr>
          <p:spPr>
            <a:xfrm>
              <a:off x="10632559" y="4255883"/>
              <a:ext cx="107199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b="1" dirty="0"/>
                <a:t>Grundwasser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FE61949B-DAB1-04E4-290E-C1A598CA24BD}"/>
                </a:ext>
              </a:extLst>
            </p:cNvPr>
            <p:cNvSpPr txBox="1"/>
            <p:nvPr/>
          </p:nvSpPr>
          <p:spPr>
            <a:xfrm>
              <a:off x="10666401" y="2543086"/>
              <a:ext cx="1498313" cy="618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de-DE" sz="1050" b="1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Abwärme </a:t>
              </a:r>
              <a:r>
                <a:rPr lang="de-DE" sz="100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aus Industrie und Gewerbe</a:t>
              </a:r>
              <a:endParaRPr lang="de-DE" sz="900" dirty="0">
                <a:latin typeface="+mn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sp>
        <p:nvSpPr>
          <p:cNvPr id="54" name="Foliennummernplatzhalter 53">
            <a:extLst>
              <a:ext uri="{FF2B5EF4-FFF2-40B4-BE49-F238E27FC236}">
                <a16:creationId xmlns:a16="http://schemas.microsoft.com/office/drawing/2014/main" id="{86DB264C-EF8F-F588-D9B2-ABCAC5142F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21877-68E2-4E46-B8FF-898E21A3690B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96181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NqCGD8IUOXSCCw.d9uR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Mzh9ItNE2Muolo5PTEf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IkcyIs62UWjufcjtkH1t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fVPo47lEqkPUmI6q6a.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1Qixk9vWEeeEYTr7ftlM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c7faMOGB06DXW0q4C6y3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NqCGD8IUOXSCCw.d9uR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Mzh9ItNE2Muolo5PTEf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hy_5AhkkWu7OROt7rTo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57FXCSasUyjO1MQQDOVM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iBEVj8vgEmXa1EsXBAlr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RaprsfFcEeT51qu.x_Mc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3CKfbLb8EKb6Nnte4I2E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r1h6WwOi0KcJG285_28y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bwbQwQxU.B6n_5Yc4g6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IkcyIs62UWjufcjtkH1t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fVPo47lEqkPUmI6q6a.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1Qixk9vWEeeEYTr7ftlM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c7faMOGB06DXW0q4C6y3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IkcyIs62UWjufcjtkH1t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fVPo47lEqkPUmI6q6a.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1Qixk9vWEeeEYTr7ftlM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c7faMOGB06DXW0q4C6y3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nKSu4Q4EezfC3oIx8bS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jl6I.be0Oh.E.FDfOR3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nKSu4Q4EezfC3oIx8bS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gDnXLgv20WYt9uHWP8No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jl6I.be0Oh.E.FDfOR3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nKSu4Q4EezfC3oIx8bS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jl6I.be0Oh.E.FDfOR3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IkcyIs62UWjufcjtkH1t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fVPo47lEqkPUmI6q6a.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1Qixk9vWEeeEYTr7ftlM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c7faMOGB06DXW0q4C6y3w"/>
</p:tagLst>
</file>

<file path=ppt/theme/theme1.xml><?xml version="1.0" encoding="utf-8"?>
<a:theme xmlns:a="http://schemas.openxmlformats.org/drawingml/2006/main" name="EGS-plan Masterlayot 2022">
  <a:themeElements>
    <a:clrScheme name="Benutzerdefiniert 12">
      <a:dk1>
        <a:srgbClr val="2F2F2F"/>
      </a:dk1>
      <a:lt1>
        <a:sysClr val="window" lastClr="FFFFFF"/>
      </a:lt1>
      <a:dk2>
        <a:srgbClr val="3F3F3F"/>
      </a:dk2>
      <a:lt2>
        <a:srgbClr val="FFFFFF"/>
      </a:lt2>
      <a:accent1>
        <a:srgbClr val="FFF500"/>
      </a:accent1>
      <a:accent2>
        <a:srgbClr val="00ECFF"/>
      </a:accent2>
      <a:accent3>
        <a:srgbClr val="000099"/>
      </a:accent3>
      <a:accent4>
        <a:srgbClr val="00B050"/>
      </a:accent4>
      <a:accent5>
        <a:srgbClr val="C00000"/>
      </a:accent5>
      <a:accent6>
        <a:srgbClr val="FFFFFF"/>
      </a:accent6>
      <a:hlink>
        <a:srgbClr val="000099"/>
      </a:hlink>
      <a:folHlink>
        <a:srgbClr val="919191"/>
      </a:folHlink>
    </a:clrScheme>
    <a:fontScheme name="EGS Schriftarten Vorlage 2022">
      <a:majorFont>
        <a:latin typeface="Inter Medium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bg1">
              <a:lumMod val="75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285750" indent="-285750" algn="ctr">
          <a:buClr>
            <a:schemeClr val="accent1"/>
          </a:buClr>
          <a:buFont typeface="Arial" panose="020B0604020202020204" pitchFamily="34" charset="0"/>
          <a:buChar char="•"/>
          <a:defRPr dirty="0"/>
        </a:defPPr>
      </a:lstStyle>
      <a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rtlCol="0">
        <a:spAutoFit/>
      </a:bodyPr>
      <a:lstStyle>
        <a:defPPr marL="0" indent="0">
          <a:buClr>
            <a:srgbClr val="B2B2B2"/>
          </a:buClr>
          <a:buFont typeface="Arial" panose="020B0604020202020204" pitchFamily="34" charset="0"/>
          <a:buNone/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6489225E-4840-45AF-91F3-2682E3648E1B}" vid="{814DA6E9-7492-4FA1-8587-B5F70008520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_Vorlage EGS-Präsentationen</Template>
  <TotalTime>0</TotalTime>
  <Words>1503</Words>
  <Application>Microsoft Office PowerPoint</Application>
  <PresentationFormat>Breitbild</PresentationFormat>
  <Paragraphs>428</Paragraphs>
  <Slides>23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1" baseType="lpstr">
      <vt:lpstr>Malgun Gothic Semilight</vt:lpstr>
      <vt:lpstr>Arial</vt:lpstr>
      <vt:lpstr>Calibri</vt:lpstr>
      <vt:lpstr>Inter</vt:lpstr>
      <vt:lpstr>Inter Light</vt:lpstr>
      <vt:lpstr>Inter Medium</vt:lpstr>
      <vt:lpstr>Symbol</vt:lpstr>
      <vt:lpstr>EGS-plan Masterlayot 2022</vt:lpstr>
      <vt:lpstr>Kommunale Wärmeplanung Rastatt</vt:lpstr>
      <vt:lpstr>Was ist die verpflichtende kommunale Wärmeplanung in BW?</vt:lpstr>
      <vt:lpstr>Kommunale Wärmeplanung  als strategisches Planungsinstrument</vt:lpstr>
      <vt:lpstr>Allgemeines Ablauf kommunale Wärmeplanung</vt:lpstr>
      <vt:lpstr>Bestandsanalyse Vorgehensweise</vt:lpstr>
      <vt:lpstr>Bestandsanalyse Überblick</vt:lpstr>
      <vt:lpstr>Bestandsanalyse Energie- und THG-Bilanz im Bereich Wärme</vt:lpstr>
      <vt:lpstr>Ablauf und Mehrwert der kommunalen Wärmeplanung</vt:lpstr>
      <vt:lpstr>Potenzialanalyse Bestandteile</vt:lpstr>
      <vt:lpstr>Potenzialanalyse Erneuerbare Energien</vt:lpstr>
      <vt:lpstr>Ablauf und Mehrwert der kommunalen Wärmeplanung</vt:lpstr>
      <vt:lpstr>Zielfoto 2040 Klimaneutrales Szenario</vt:lpstr>
      <vt:lpstr>Zielfoto 2040 Energieträger </vt:lpstr>
      <vt:lpstr>Zielfoto 2040 Energieträger </vt:lpstr>
      <vt:lpstr>Zielfoto 2040 Übersicht Wärmenetze</vt:lpstr>
      <vt:lpstr>Zielfoto 2040</vt:lpstr>
      <vt:lpstr>Ablauf und Mehrwert der kommunalen Wärmeplanung</vt:lpstr>
      <vt:lpstr>Maßnahmenvorschläge</vt:lpstr>
      <vt:lpstr>Maßnahmenvorschläge Verortung</vt:lpstr>
      <vt:lpstr>Entwicklung von fünf Maßnahmen</vt:lpstr>
      <vt:lpstr>Ergebnis </vt:lpstr>
      <vt:lpstr>Weitere Zeitplanung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Inhaltsverzeichnis</dc:title>
  <dc:creator>Rebecca Kramm</dc:creator>
  <cp:lastModifiedBy>EK Planung</cp:lastModifiedBy>
  <cp:revision>260</cp:revision>
  <dcterms:created xsi:type="dcterms:W3CDTF">2022-05-11T09:38:28Z</dcterms:created>
  <dcterms:modified xsi:type="dcterms:W3CDTF">2023-06-28T11:26:45Z</dcterms:modified>
</cp:coreProperties>
</file>